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50"/>
  </p:notesMasterIdLst>
  <p:sldIdLst>
    <p:sldId id="256" r:id="rId2"/>
    <p:sldId id="348" r:id="rId3"/>
    <p:sldId id="347" r:id="rId4"/>
    <p:sldId id="287" r:id="rId5"/>
    <p:sldId id="341" r:id="rId6"/>
    <p:sldId id="308" r:id="rId7"/>
    <p:sldId id="312" r:id="rId8"/>
    <p:sldId id="313" r:id="rId9"/>
    <p:sldId id="346" r:id="rId10"/>
    <p:sldId id="314" r:id="rId11"/>
    <p:sldId id="315" r:id="rId12"/>
    <p:sldId id="317" r:id="rId13"/>
    <p:sldId id="316" r:id="rId14"/>
    <p:sldId id="318" r:id="rId15"/>
    <p:sldId id="342" r:id="rId16"/>
    <p:sldId id="309" r:id="rId17"/>
    <p:sldId id="349" r:id="rId18"/>
    <p:sldId id="350" r:id="rId19"/>
    <p:sldId id="351" r:id="rId20"/>
    <p:sldId id="352" r:id="rId21"/>
    <p:sldId id="353" r:id="rId22"/>
    <p:sldId id="319" r:id="rId23"/>
    <p:sldId id="320" r:id="rId24"/>
    <p:sldId id="321" r:id="rId25"/>
    <p:sldId id="325" r:id="rId26"/>
    <p:sldId id="326" r:id="rId27"/>
    <p:sldId id="354" r:id="rId28"/>
    <p:sldId id="322" r:id="rId29"/>
    <p:sldId id="323" r:id="rId30"/>
    <p:sldId id="324" r:id="rId31"/>
    <p:sldId id="327" r:id="rId32"/>
    <p:sldId id="343" r:id="rId33"/>
    <p:sldId id="310" r:id="rId34"/>
    <p:sldId id="328" r:id="rId35"/>
    <p:sldId id="329" r:id="rId36"/>
    <p:sldId id="330" r:id="rId37"/>
    <p:sldId id="331" r:id="rId38"/>
    <p:sldId id="332" r:id="rId39"/>
    <p:sldId id="338" r:id="rId40"/>
    <p:sldId id="333" r:id="rId41"/>
    <p:sldId id="344" r:id="rId42"/>
    <p:sldId id="311" r:id="rId43"/>
    <p:sldId id="339" r:id="rId44"/>
    <p:sldId id="334" r:id="rId45"/>
    <p:sldId id="335" r:id="rId46"/>
    <p:sldId id="336" r:id="rId47"/>
    <p:sldId id="337" r:id="rId48"/>
    <p:sldId id="345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83813" autoAdjust="0"/>
  </p:normalViewPr>
  <p:slideViewPr>
    <p:cSldViewPr>
      <p:cViewPr varScale="1">
        <p:scale>
          <a:sx n="81" d="100"/>
          <a:sy n="81" d="100"/>
        </p:scale>
        <p:origin x="-11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D20F255-5F3E-401F-A2DE-940C55FCD074}" type="datetimeFigureOut">
              <a:rPr lang="en-US"/>
              <a:pPr>
                <a:defRPr/>
              </a:pPr>
              <a:t>8/29/20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469316-77B2-47CF-AFDA-5A7636A18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61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neocortex</a:t>
            </a:r>
            <a:r>
              <a:rPr lang="en-US" dirty="0" smtClean="0"/>
              <a:t>, also called the </a:t>
            </a:r>
            <a:r>
              <a:rPr lang="en-US" dirty="0" err="1" smtClean="0"/>
              <a:t>neopallium</a:t>
            </a:r>
            <a:r>
              <a:rPr lang="en-US" dirty="0" smtClean="0"/>
              <a:t> and </a:t>
            </a:r>
            <a:r>
              <a:rPr lang="en-US" dirty="0" err="1" smtClean="0"/>
              <a:t>isocortex</a:t>
            </a:r>
            <a:r>
              <a:rPr lang="en-US" dirty="0" smtClean="0"/>
              <a:t>, is a set of layers of the mammalian cerebral cortex involved in higher-order brain functions such as sensory perception, cognition, generation of motor commands, spatial reasoning and language.</a:t>
            </a:r>
          </a:p>
          <a:p>
            <a:endParaRPr lang="en-US" dirty="0" smtClean="0"/>
          </a:p>
          <a:p>
            <a:r>
              <a:rPr lang="en-US" dirty="0" err="1" smtClean="0"/>
              <a:t>Neocortex</a:t>
            </a:r>
            <a:r>
              <a:rPr lang="en-US" dirty="0" smtClean="0"/>
              <a:t> accounts for about 76% of the total brain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469316-77B2-47CF-AFDA-5A7636A189E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0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neocortex</a:t>
            </a:r>
            <a:r>
              <a:rPr lang="en-US" dirty="0" smtClean="0"/>
              <a:t>, also called the </a:t>
            </a:r>
            <a:r>
              <a:rPr lang="en-US" dirty="0" err="1" smtClean="0"/>
              <a:t>neopallium</a:t>
            </a:r>
            <a:r>
              <a:rPr lang="en-US" dirty="0" smtClean="0"/>
              <a:t> and </a:t>
            </a:r>
            <a:r>
              <a:rPr lang="en-US" dirty="0" err="1" smtClean="0"/>
              <a:t>isocortex</a:t>
            </a:r>
            <a:r>
              <a:rPr lang="en-US" dirty="0" smtClean="0"/>
              <a:t>, is a set of layers of the mammalian cerebral cortex involved in higher-order brain functions such as sensory perception, cognition, generation of motor commands, spatial reasoning and language.</a:t>
            </a:r>
          </a:p>
          <a:p>
            <a:endParaRPr lang="en-US" dirty="0" smtClean="0"/>
          </a:p>
          <a:p>
            <a:r>
              <a:rPr lang="en-US" dirty="0" err="1" smtClean="0"/>
              <a:t>Neocortex</a:t>
            </a:r>
            <a:r>
              <a:rPr lang="en-US" smtClean="0"/>
              <a:t> accounts for about 76% of the total brain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469316-77B2-47CF-AFDA-5A7636A189E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0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pic>
        <p:nvPicPr>
          <p:cNvPr id="18" name="Picture 2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2954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9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69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36DE-6FE9-4DA6-A972-29DD67615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76EAD-F205-4E77-AB84-74681ED0E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F7354-D13B-4A94-AE18-CB3693E25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11CEB-5935-45A2-851F-F74B7651A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AA58-AB43-4C2C-B145-04A495959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87B9B-7537-4761-B9FD-DBF406E18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48EA1-12AB-4F40-9587-4796810D0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1740F-4D75-4574-8AB5-526834E67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AC18A-18B4-480C-89DD-6C1803A0C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1C37F-D2BF-4BF7-BD85-46A1C93A0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A8DBB-1056-4DC3-AE98-9B4D42792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0BF27992-8B90-43BB-B319-F77235115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59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2" name="Picture 19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53400" y="150813"/>
            <a:ext cx="83820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tpress.mit.edu/books/vision-and-brain-0" TargetMode="External"/><Relationship Id="rId3" Type="http://schemas.openxmlformats.org/officeDocument/2006/relationships/hyperlink" Target="https://mitpress.mit.edu/books/vision-and-brai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/>
              <a:t>Vision and Brain</a:t>
            </a:r>
            <a:endParaRPr lang="en-US" sz="40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800600"/>
            <a:ext cx="8610600" cy="1752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400" b="1" dirty="0" smtClean="0"/>
              <a:t>Zhigang Zhu</a:t>
            </a:r>
            <a:r>
              <a:rPr lang="en-US" sz="2400" dirty="0" smtClean="0"/>
              <a:t>, Herbert G. Kayser Chair Professor</a:t>
            </a:r>
          </a:p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solidFill>
                  <a:srgbClr val="7030A0"/>
                </a:solidFill>
              </a:rPr>
              <a:t>Department of Computer Science</a:t>
            </a:r>
          </a:p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solidFill>
                  <a:srgbClr val="7030A0"/>
                </a:solidFill>
              </a:rPr>
              <a:t>CUNY City College and Graduate Center</a:t>
            </a:r>
          </a:p>
          <a:p>
            <a:pPr eaLnBrk="1" hangingPunct="1">
              <a:spcBef>
                <a:spcPct val="0"/>
              </a:spcBef>
            </a:pPr>
            <a:endParaRPr lang="en-US" sz="1200" dirty="0" smtClean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sz="1200" dirty="0" smtClean="0">
              <a:solidFill>
                <a:srgbClr val="7030A0"/>
              </a:solidFill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600200" y="228600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Vision and Brain</a:t>
            </a:r>
          </a:p>
          <a:p>
            <a:r>
              <a:rPr lang="en-US" b="1" dirty="0" smtClean="0"/>
              <a:t>How We Perceive the World</a:t>
            </a:r>
            <a:endParaRPr lang="en-US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4876800" y="990600"/>
            <a:ext cx="396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2. Visual Brain</a:t>
            </a:r>
            <a:endParaRPr lang="en-US" sz="3600" dirty="0"/>
          </a:p>
        </p:txBody>
      </p:sp>
    </p:spTree>
  </p:cSld>
  <p:clrMapOvr>
    <a:masterClrMapping/>
  </p:clrMapOvr>
  <p:transition xmlns:p14="http://schemas.microsoft.com/office/powerpoint/2010/main" advTm="197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</a:t>
            </a:r>
            <a:r>
              <a:rPr lang="en-US" dirty="0" smtClean="0"/>
              <a:t>Fields </a:t>
            </a:r>
            <a:r>
              <a:rPr lang="en-US" sz="3200" dirty="0" smtClean="0"/>
              <a:t>-Tilting the Retina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1000" y="1600200"/>
            <a:ext cx="8229600" cy="4952999"/>
            <a:chOff x="914400" y="1600200"/>
            <a:chExt cx="8229600" cy="49529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200" y="1676400"/>
              <a:ext cx="3430817" cy="487679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162800" y="1752600"/>
              <a:ext cx="1981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Photoreceptors</a:t>
              </a:r>
              <a:endParaRPr lang="en-US" dirty="0">
                <a:solidFill>
                  <a:srgbClr val="0000FF"/>
                </a:solidFill>
              </a:endParaRPr>
            </a:p>
            <a:p>
              <a:r>
                <a:rPr lang="en-US" dirty="0"/>
                <a:t>(pixel array)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286000" y="1600200"/>
              <a:ext cx="1905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This receptor is</a:t>
              </a:r>
            </a:p>
            <a:p>
              <a:r>
                <a:rPr lang="en-US" dirty="0" smtClean="0"/>
                <a:t>shared by two</a:t>
              </a:r>
            </a:p>
            <a:p>
              <a:r>
                <a:rPr lang="en-US" dirty="0" smtClean="0"/>
                <a:t>ganglion cells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72200" y="3124200"/>
              <a:ext cx="21336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Cables show connections for</a:t>
              </a:r>
            </a:p>
            <a:p>
              <a:r>
                <a:rPr lang="en-US" dirty="0"/>
                <a:t>only three </a:t>
              </a:r>
              <a:r>
                <a:rPr lang="en-US" dirty="0">
                  <a:solidFill>
                    <a:srgbClr val="0000FF"/>
                  </a:solidFill>
                </a:rPr>
                <a:t>receptive fields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53200" y="5562600"/>
              <a:ext cx="1634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Ganglion cells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4400" y="4267200"/>
              <a:ext cx="2438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photoreceptor can belong to about ten receptive fields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3048000" y="2590800"/>
              <a:ext cx="1524000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753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Fields </a:t>
            </a:r>
            <a:r>
              <a:rPr lang="en-US" sz="3200" dirty="0" smtClean="0"/>
              <a:t>–Mexican Hat?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15021"/>
            <a:ext cx="8153401" cy="19348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4191000"/>
            <a:ext cx="8229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Ganglion cell receptive fields.</a:t>
            </a:r>
            <a:r>
              <a:rPr lang="en-US" dirty="0"/>
              <a:t> (a) </a:t>
            </a:r>
            <a:r>
              <a:rPr lang="en-US" dirty="0">
                <a:solidFill>
                  <a:srgbClr val="0000FF"/>
                </a:solidFill>
              </a:rPr>
              <a:t>On-center/off-surround</a:t>
            </a:r>
            <a:r>
              <a:rPr lang="en-US" dirty="0"/>
              <a:t>. (b) </a:t>
            </a:r>
            <a:r>
              <a:rPr lang="en-US" dirty="0">
                <a:solidFill>
                  <a:srgbClr val="0000FF"/>
                </a:solidFill>
              </a:rPr>
              <a:t>Off-center/on-surround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r>
              <a:rPr lang="en-US" dirty="0" smtClean="0"/>
              <a:t> (</a:t>
            </a:r>
            <a:r>
              <a:rPr lang="en-US" dirty="0"/>
              <a:t>c) Three-dimensional graph showing the sensitivity to light spots placed in </a:t>
            </a:r>
            <a:r>
              <a:rPr lang="en-US" dirty="0" smtClean="0"/>
              <a:t>different regions </a:t>
            </a:r>
            <a:r>
              <a:rPr lang="en-US" dirty="0"/>
              <a:t>of the receptive field of a cell with an on-center receptive field. The </a:t>
            </a:r>
            <a:r>
              <a:rPr lang="en-US" dirty="0" smtClean="0"/>
              <a:t>spike in </a:t>
            </a:r>
            <a:r>
              <a:rPr lang="en-US" dirty="0"/>
              <a:t>the middle shows where light excites the cell, and the trough around this </a:t>
            </a:r>
            <a:r>
              <a:rPr lang="en-US" dirty="0" smtClean="0"/>
              <a:t>spike shows </a:t>
            </a:r>
            <a:r>
              <a:rPr lang="en-US" dirty="0"/>
              <a:t>where light inhibits the cell. (d) These cells are sometimes said to </a:t>
            </a:r>
            <a:r>
              <a:rPr lang="en-US" dirty="0" smtClean="0"/>
              <a:t>have Mexican </a:t>
            </a:r>
            <a:r>
              <a:rPr lang="en-US" dirty="0"/>
              <a:t>hat receptive fields.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657600"/>
            <a:ext cx="777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                     b                            c                                  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</a:t>
            </a:r>
            <a:r>
              <a:rPr lang="en-US" dirty="0" smtClean="0"/>
              <a:t>Fields </a:t>
            </a:r>
            <a:r>
              <a:rPr lang="en-US" sz="3200" dirty="0" smtClean="0"/>
              <a:t>– Spatial Frequency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6430"/>
            <a:ext cx="3505200" cy="28375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5105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Narrow stripes on the zebra’s front leg correspond to a </a:t>
            </a:r>
            <a:r>
              <a:rPr lang="en-US" dirty="0" smtClean="0"/>
              <a:t>high spatial </a:t>
            </a:r>
            <a:r>
              <a:rPr lang="en-US" dirty="0"/>
              <a:t>frequency, whereas wide stripes on its back leg correspond to a low </a:t>
            </a:r>
            <a:r>
              <a:rPr lang="en-US" dirty="0" smtClean="0"/>
              <a:t>spatial frequency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73477" y="518160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Fourier analysis. </a:t>
            </a:r>
            <a:r>
              <a:rPr lang="en-US" dirty="0"/>
              <a:t>The complicated curve in (d) is the sum of corresponding points</a:t>
            </a:r>
          </a:p>
          <a:p>
            <a:r>
              <a:rPr lang="en-US" dirty="0"/>
              <a:t>in the sinusoidal curves in (a–c).</a:t>
            </a:r>
          </a:p>
        </p:txBody>
      </p:sp>
      <p:pic>
        <p:nvPicPr>
          <p:cNvPr id="6" name="Picture 5" descr="Fourier analys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43946"/>
            <a:ext cx="4381961" cy="34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 </a:t>
            </a:r>
            <a:r>
              <a:rPr lang="en-US" sz="3200" dirty="0"/>
              <a:t>– </a:t>
            </a:r>
            <a:r>
              <a:rPr lang="en-US" sz="3200" dirty="0" smtClean="0"/>
              <a:t>Logan’s theorem</a:t>
            </a:r>
            <a:endParaRPr lang="en-US" sz="3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743200" y="1828800"/>
            <a:ext cx="3822700" cy="4633948"/>
            <a:chOff x="2743200" y="1828800"/>
            <a:chExt cx="3822700" cy="46339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1828800"/>
              <a:ext cx="3822700" cy="4633948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 bwMode="auto">
            <a:xfrm>
              <a:off x="5638800" y="2895600"/>
              <a:ext cx="381000" cy="6096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" name="Straight Arrow Connector 5"/>
            <p:cNvCxnSpPr/>
            <p:nvPr/>
          </p:nvCxnSpPr>
          <p:spPr bwMode="auto">
            <a:xfrm flipH="1">
              <a:off x="3200400" y="2819400"/>
              <a:ext cx="457200" cy="6858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3352800" y="48006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5715000" y="48006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6096000" y="4724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3657600" y="4724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4114800" y="4191000"/>
              <a:ext cx="304800" cy="3810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 flipV="1">
              <a:off x="4724400" y="4191000"/>
              <a:ext cx="457200" cy="3810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4648200" y="32766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Donut 23"/>
            <p:cNvSpPr/>
            <p:nvPr/>
          </p:nvSpPr>
          <p:spPr bwMode="auto">
            <a:xfrm>
              <a:off x="3048000" y="2514600"/>
              <a:ext cx="381000" cy="381000"/>
            </a:xfrm>
            <a:prstGeom prst="don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Donut 24"/>
            <p:cNvSpPr/>
            <p:nvPr/>
          </p:nvSpPr>
          <p:spPr bwMode="auto">
            <a:xfrm>
              <a:off x="5867400" y="2438400"/>
              <a:ext cx="609600" cy="609600"/>
            </a:xfrm>
            <a:prstGeom prst="don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267200" y="3505200"/>
              <a:ext cx="762000" cy="762000"/>
              <a:chOff x="304800" y="3404985"/>
              <a:chExt cx="762000" cy="762000"/>
            </a:xfrm>
          </p:grpSpPr>
          <p:sp>
            <p:nvSpPr>
              <p:cNvPr id="26" name="Plus 25"/>
              <p:cNvSpPr/>
              <p:nvPr/>
            </p:nvSpPr>
            <p:spPr bwMode="auto">
              <a:xfrm>
                <a:off x="339593" y="3404985"/>
                <a:ext cx="685800" cy="762000"/>
              </a:xfrm>
              <a:prstGeom prst="mathPlus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304800" y="3429000"/>
                <a:ext cx="762000" cy="685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16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Division of Human Brain</a:t>
            </a:r>
          </a:p>
        </p:txBody>
      </p:sp>
      <p:pic>
        <p:nvPicPr>
          <p:cNvPr id="3" name="Picture 2" descr="fig0401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2768"/>
            <a:ext cx="83820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6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Neurons, Receptive Fields &amp; Human Brain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From Retina to Visual Cortex</a:t>
            </a:r>
          </a:p>
          <a:p>
            <a:r>
              <a:rPr lang="en-US" dirty="0" smtClean="0"/>
              <a:t>Primary Visual Cortex (V1)</a:t>
            </a:r>
          </a:p>
          <a:p>
            <a:r>
              <a:rPr lang="en-US" dirty="0" smtClean="0"/>
              <a:t>Secondary Visual Cortex (V2)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05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Retina to Visual Cortex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Retina</a:t>
            </a:r>
          </a:p>
          <a:p>
            <a:r>
              <a:rPr lang="en-US" dirty="0" smtClean="0"/>
              <a:t>A Few Interesting Discoveries</a:t>
            </a:r>
          </a:p>
          <a:p>
            <a:r>
              <a:rPr lang="en-US" dirty="0" smtClean="0"/>
              <a:t>From Retina to LGN</a:t>
            </a:r>
          </a:p>
          <a:p>
            <a:r>
              <a:rPr lang="en-US" dirty="0" smtClean="0"/>
              <a:t>Layers in the LGNs</a:t>
            </a:r>
          </a:p>
          <a:p>
            <a:r>
              <a:rPr lang="en-US" dirty="0" smtClean="0"/>
              <a:t>From LGN to Striate Cortex (V1)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basics only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775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dirty="0" smtClean="0"/>
              <a:t>The Retina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886200"/>
          </a:xfrm>
        </p:spPr>
        <p:txBody>
          <a:bodyPr/>
          <a:lstStyle/>
          <a:p>
            <a:r>
              <a:rPr lang="en-US" dirty="0" smtClean="0"/>
              <a:t>Fovea</a:t>
            </a:r>
          </a:p>
          <a:p>
            <a:r>
              <a:rPr lang="en-US" dirty="0" smtClean="0"/>
              <a:t>Cones </a:t>
            </a:r>
          </a:p>
          <a:p>
            <a:r>
              <a:rPr lang="en-US" dirty="0" smtClean="0"/>
              <a:t>Rods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460988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Fovea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image is brought to a focus </a:t>
            </a:r>
            <a:r>
              <a:rPr lang="en-US" sz="2400" dirty="0">
                <a:solidFill>
                  <a:srgbClr val="0000FF"/>
                </a:solidFill>
              </a:rPr>
              <a:t>16 </a:t>
            </a:r>
            <a:r>
              <a:rPr lang="en-US" sz="2400" dirty="0" smtClean="0">
                <a:solidFill>
                  <a:srgbClr val="0000FF"/>
                </a:solidFill>
              </a:rPr>
              <a:t>millimeters</a:t>
            </a:r>
            <a:r>
              <a:rPr lang="en-US" sz="2400" dirty="0" smtClean="0"/>
              <a:t> behind </a:t>
            </a:r>
            <a:r>
              <a:rPr lang="en-US" sz="2400" dirty="0"/>
              <a:t>the lens onto the </a:t>
            </a:r>
            <a:r>
              <a:rPr lang="en-US" sz="2400" dirty="0" smtClean="0">
                <a:solidFill>
                  <a:srgbClr val="800000"/>
                </a:solidFill>
              </a:rPr>
              <a:t>retina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Macula</a:t>
            </a:r>
            <a:r>
              <a:rPr lang="en-US" sz="2400" dirty="0" smtClean="0">
                <a:solidFill>
                  <a:srgbClr val="0000FF"/>
                </a:solidFill>
              </a:rPr>
              <a:t> is </a:t>
            </a:r>
            <a:r>
              <a:rPr lang="en-US" sz="2400" dirty="0">
                <a:solidFill>
                  <a:srgbClr val="0000FF"/>
                </a:solidFill>
              </a:rPr>
              <a:t>about </a:t>
            </a:r>
            <a:r>
              <a:rPr lang="en-US" sz="2400" dirty="0" smtClean="0">
                <a:solidFill>
                  <a:srgbClr val="0000FF"/>
                </a:solidFill>
              </a:rPr>
              <a:t>5 mm</a:t>
            </a:r>
            <a:r>
              <a:rPr lang="en-US" sz="2400" dirty="0" smtClean="0"/>
              <a:t> </a:t>
            </a:r>
            <a:r>
              <a:rPr lang="en-US" sz="2400" dirty="0"/>
              <a:t>across and contains a yellow pigment that blocks ultraviolet light.</a:t>
            </a:r>
          </a:p>
          <a:p>
            <a:r>
              <a:rPr lang="en-US" sz="2400" dirty="0"/>
              <a:t>Within the macula, there is a small circular region about </a:t>
            </a:r>
            <a:r>
              <a:rPr lang="en-US" sz="2400" dirty="0">
                <a:solidFill>
                  <a:srgbClr val="0000FF"/>
                </a:solidFill>
              </a:rPr>
              <a:t>0.5 mm in </a:t>
            </a:r>
            <a:r>
              <a:rPr lang="en-US" sz="2400" dirty="0" smtClean="0">
                <a:solidFill>
                  <a:srgbClr val="0000FF"/>
                </a:solidFill>
              </a:rPr>
              <a:t>diameter (</a:t>
            </a:r>
            <a:r>
              <a:rPr lang="en-US" sz="2400" dirty="0">
                <a:solidFill>
                  <a:srgbClr val="0000FF"/>
                </a:solidFill>
              </a:rPr>
              <a:t>1.7 degrees), the </a:t>
            </a:r>
            <a:r>
              <a:rPr lang="en-US" sz="2400" dirty="0">
                <a:solidFill>
                  <a:srgbClr val="800000"/>
                </a:solidFill>
              </a:rPr>
              <a:t>fovea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(Latin for “pit”), packed with color-</a:t>
            </a:r>
            <a:r>
              <a:rPr lang="en-US" sz="2400" dirty="0" smtClean="0"/>
              <a:t>sensitive photoreceptors </a:t>
            </a:r>
            <a:r>
              <a:rPr lang="en-US" sz="2400" dirty="0"/>
              <a:t>called cones. </a:t>
            </a:r>
            <a:endParaRPr lang="en-US" sz="2400" dirty="0" smtClean="0"/>
          </a:p>
          <a:p>
            <a:r>
              <a:rPr lang="en-US" sz="2400" dirty="0" smtClean="0"/>
              <a:t>Within </a:t>
            </a:r>
            <a:r>
              <a:rPr lang="en-US" sz="2400" dirty="0"/>
              <a:t>the fovea, </a:t>
            </a:r>
            <a:r>
              <a:rPr lang="en-US" sz="2400" dirty="0">
                <a:solidFill>
                  <a:srgbClr val="800000"/>
                </a:solidFill>
              </a:rPr>
              <a:t>cones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are densely packed </a:t>
            </a:r>
            <a:r>
              <a:rPr lang="en-US" sz="2400" dirty="0" smtClean="0"/>
              <a:t>at about </a:t>
            </a:r>
            <a:r>
              <a:rPr lang="en-US" sz="2400" dirty="0">
                <a:solidFill>
                  <a:srgbClr val="0000FF"/>
                </a:solidFill>
              </a:rPr>
              <a:t>200,000 per square millimeter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8600"/>
            <a:ext cx="2286000" cy="1851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28600"/>
            <a:ext cx="186648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Cones and Rods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r>
              <a:rPr lang="en-US" sz="2400" dirty="0"/>
              <a:t>the overall proportions of cones sensitive to red</a:t>
            </a:r>
            <a:r>
              <a:rPr lang="en-US" sz="2400" dirty="0" smtClean="0"/>
              <a:t>, green</a:t>
            </a:r>
            <a:r>
              <a:rPr lang="en-US" sz="2400" dirty="0"/>
              <a:t>, and blue light are 63, 31, and 6 percent, </a:t>
            </a:r>
            <a:r>
              <a:rPr lang="en-US" sz="2400" dirty="0" smtClean="0"/>
              <a:t>respectively</a:t>
            </a:r>
          </a:p>
          <a:p>
            <a:r>
              <a:rPr lang="en-US" sz="2400" dirty="0"/>
              <a:t>rods are exquisitely </a:t>
            </a:r>
            <a:r>
              <a:rPr lang="en-US" sz="2400"/>
              <a:t>sensitive </a:t>
            </a:r>
            <a:r>
              <a:rPr lang="en-US" sz="2400" smtClean="0"/>
              <a:t>and </a:t>
            </a:r>
            <a:r>
              <a:rPr lang="en-US" sz="2400"/>
              <a:t>operate only in low-light conditions</a:t>
            </a:r>
            <a:endParaRPr lang="en-US" sz="2400" dirty="0"/>
          </a:p>
        </p:txBody>
      </p:sp>
      <p:pic>
        <p:nvPicPr>
          <p:cNvPr id="5" name="Picture 5" descr="eyesp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114800"/>
            <a:ext cx="3849196" cy="2573005"/>
          </a:xfrm>
          <a:prstGeom prst="rect">
            <a:avLst/>
          </a:prstGeom>
          <a:noFill/>
        </p:spPr>
      </p:pic>
      <p:pic>
        <p:nvPicPr>
          <p:cNvPr id="6" name="Picture 6" descr="reti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143000"/>
            <a:ext cx="3971304" cy="24384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1172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/>
              <a:t>Vision and Brain</a:t>
            </a:r>
            <a:endParaRPr lang="en-US" sz="40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800600"/>
            <a:ext cx="8610600" cy="1752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400" b="1" dirty="0" smtClean="0"/>
              <a:t>Zhigang Zhu</a:t>
            </a:r>
            <a:r>
              <a:rPr lang="en-US" sz="2400" dirty="0" smtClean="0"/>
              <a:t>, Herbert G. Kayser Chair Professor</a:t>
            </a:r>
          </a:p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solidFill>
                  <a:srgbClr val="7030A0"/>
                </a:solidFill>
              </a:rPr>
              <a:t>Department of Computer Science</a:t>
            </a:r>
          </a:p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solidFill>
                  <a:srgbClr val="7030A0"/>
                </a:solidFill>
              </a:rPr>
              <a:t>CUNY City College and Graduate Center</a:t>
            </a:r>
          </a:p>
          <a:p>
            <a:pPr eaLnBrk="1" hangingPunct="1">
              <a:spcBef>
                <a:spcPct val="0"/>
              </a:spcBef>
            </a:pPr>
            <a:endParaRPr lang="en-US" sz="1200" dirty="0" smtClean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sz="1200" dirty="0" smtClean="0">
              <a:solidFill>
                <a:srgbClr val="7030A0"/>
              </a:solidFill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600200" y="228600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Vision and Brain</a:t>
            </a:r>
          </a:p>
          <a:p>
            <a:r>
              <a:rPr lang="en-US" b="1" dirty="0" smtClean="0"/>
              <a:t>How We Perceive the World</a:t>
            </a:r>
            <a:endParaRPr lang="en-US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4876800" y="990600"/>
            <a:ext cx="396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2. Visual Brain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8132979"/>
      </p:ext>
    </p:extLst>
  </p:cSld>
  <p:clrMapOvr>
    <a:masterClrMapping/>
  </p:clrMapOvr>
  <p:transition xmlns:p14="http://schemas.microsoft.com/office/powerpoint/2010/main" advTm="197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dirty="0" smtClean="0"/>
              <a:t>Densities of Rods and Cones </a:t>
            </a:r>
            <a:endParaRPr lang="en-US" dirty="0"/>
          </a:p>
        </p:txBody>
      </p:sp>
      <p:pic>
        <p:nvPicPr>
          <p:cNvPr id="5" name="Picture 4" descr="cones-n-rods-fove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7683500" cy="412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" y="5943600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Rod and cone densities across the retina of the left </a:t>
            </a:r>
            <a:r>
              <a:rPr lang="en-US" sz="2000" b="1" dirty="0" smtClean="0"/>
              <a:t>eye.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4783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Does the Eye </a:t>
            </a:r>
            <a:r>
              <a:rPr lang="en-US" sz="3600" dirty="0" smtClean="0"/>
              <a:t>Not </a:t>
            </a:r>
            <a:r>
              <a:rPr lang="en-US" sz="3600" dirty="0"/>
              <a:t>Tell the </a:t>
            </a:r>
            <a:r>
              <a:rPr lang="en-US" sz="3600" dirty="0" smtClean="0"/>
              <a:t>Brain?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retina contains </a:t>
            </a:r>
            <a:r>
              <a:rPr lang="en-US" sz="2800" dirty="0">
                <a:solidFill>
                  <a:srgbClr val="0000FF"/>
                </a:solidFill>
              </a:rPr>
              <a:t>126 </a:t>
            </a:r>
            <a:r>
              <a:rPr lang="en-US" sz="2800" dirty="0" smtClean="0">
                <a:solidFill>
                  <a:srgbClr val="0000FF"/>
                </a:solidFill>
              </a:rPr>
              <a:t>million photoreceptors</a:t>
            </a:r>
            <a:r>
              <a:rPr lang="en-US" sz="2800" dirty="0"/>
              <a:t>, each of which measures the amount of light at one </a:t>
            </a:r>
            <a:r>
              <a:rPr lang="en-US" sz="2800" dirty="0" smtClean="0"/>
              <a:t>point in </a:t>
            </a:r>
            <a:r>
              <a:rPr lang="en-US" sz="2800" dirty="0"/>
              <a:t>the retinal image. </a:t>
            </a:r>
            <a:endParaRPr lang="en-US" sz="2800" dirty="0" smtClean="0"/>
          </a:p>
          <a:p>
            <a:r>
              <a:rPr lang="en-US" sz="2800" dirty="0" smtClean="0"/>
              <a:t>However</a:t>
            </a:r>
            <a:r>
              <a:rPr lang="en-US" sz="2800" dirty="0"/>
              <a:t>, the </a:t>
            </a:r>
            <a:r>
              <a:rPr lang="en-US" sz="2800" dirty="0">
                <a:solidFill>
                  <a:srgbClr val="0000FF"/>
                </a:solidFill>
              </a:rPr>
              <a:t>optic nerve</a:t>
            </a:r>
            <a:r>
              <a:rPr lang="en-US" sz="2800" dirty="0"/>
              <a:t>, which exits via the back </a:t>
            </a:r>
            <a:r>
              <a:rPr lang="en-US" sz="2800" dirty="0" smtClean="0"/>
              <a:t>of the </a:t>
            </a:r>
            <a:r>
              <a:rPr lang="en-US" sz="2800" dirty="0"/>
              <a:t>eye on its way to the brain, contains only </a:t>
            </a:r>
            <a:r>
              <a:rPr lang="en-US" sz="2800" dirty="0">
                <a:solidFill>
                  <a:srgbClr val="0000FF"/>
                </a:solidFill>
              </a:rPr>
              <a:t>one million </a:t>
            </a:r>
            <a:r>
              <a:rPr lang="en-US" sz="2800" dirty="0" smtClean="0">
                <a:solidFill>
                  <a:srgbClr val="0000FF"/>
                </a:solidFill>
              </a:rPr>
              <a:t>fibers </a:t>
            </a:r>
            <a:r>
              <a:rPr lang="en-US" sz="2800" dirty="0" smtClean="0"/>
              <a:t>(connected with</a:t>
            </a:r>
            <a:r>
              <a:rPr lang="en-US" sz="2800" dirty="0" smtClean="0">
                <a:solidFill>
                  <a:srgbClr val="0000FF"/>
                </a:solidFill>
              </a:rPr>
              <a:t> ganglion cells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sz="2800" dirty="0" smtClean="0"/>
              <a:t>It </a:t>
            </a:r>
            <a:r>
              <a:rPr lang="en-US" sz="2800" dirty="0"/>
              <a:t>looks as if less than 1 percent (1/126) of the </a:t>
            </a:r>
            <a:r>
              <a:rPr lang="en-US" sz="2800" dirty="0" smtClean="0"/>
              <a:t>information in </a:t>
            </a:r>
            <a:r>
              <a:rPr lang="en-US" sz="2800" dirty="0"/>
              <a:t>the retinal image gets sent to the brain.</a:t>
            </a:r>
          </a:p>
        </p:txBody>
      </p:sp>
    </p:spTree>
    <p:extLst>
      <p:ext uri="{BB962C8B-B14F-4D97-AF65-F5344CB8AC3E}">
        <p14:creationId xmlns:p14="http://schemas.microsoft.com/office/powerpoint/2010/main" val="22823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Discovery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038600"/>
          </a:xfrm>
        </p:spPr>
        <p:txBody>
          <a:bodyPr/>
          <a:lstStyle/>
          <a:p>
            <a:r>
              <a:rPr lang="en-US" sz="2000" dirty="0"/>
              <a:t>“</a:t>
            </a:r>
            <a:r>
              <a:rPr lang="en-US" sz="2000" dirty="0">
                <a:solidFill>
                  <a:srgbClr val="0000FF"/>
                </a:solidFill>
              </a:rPr>
              <a:t>The dumber the animal, the smarter the retina</a:t>
            </a:r>
            <a:r>
              <a:rPr lang="en-US" sz="2000" dirty="0"/>
              <a:t>” </a:t>
            </a:r>
            <a:r>
              <a:rPr lang="en-US" sz="2000" dirty="0" smtClean="0"/>
              <a:t>(Denis Baylor of Stanford Medical School, </a:t>
            </a:r>
            <a:r>
              <a:rPr lang="en-US" sz="2000" dirty="0"/>
              <a:t>in </a:t>
            </a:r>
            <a:r>
              <a:rPr lang="en-US" sz="2000" dirty="0" smtClean="0"/>
              <a:t>Montgomery, </a:t>
            </a:r>
            <a:r>
              <a:rPr lang="en-US" sz="2000" dirty="0"/>
              <a:t>1995)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Neurons</a:t>
            </a:r>
            <a:r>
              <a:rPr lang="en-US" sz="2000" dirty="0"/>
              <a:t>, known as “</a:t>
            </a:r>
            <a:r>
              <a:rPr lang="en-US" sz="2000" dirty="0">
                <a:solidFill>
                  <a:srgbClr val="FF0000"/>
                </a:solidFill>
              </a:rPr>
              <a:t>bug detectors</a:t>
            </a:r>
            <a:r>
              <a:rPr lang="en-US" sz="2000" dirty="0"/>
              <a:t>,” that </a:t>
            </a:r>
            <a:r>
              <a:rPr lang="en-US" sz="2000" dirty="0" smtClean="0"/>
              <a:t>respond almost </a:t>
            </a:r>
            <a:r>
              <a:rPr lang="en-US" sz="2000" dirty="0"/>
              <a:t>exclusively to the erratic motion of a fly are </a:t>
            </a:r>
            <a:r>
              <a:rPr lang="en-US" sz="2000" dirty="0" smtClean="0"/>
              <a:t>synthesized </a:t>
            </a:r>
            <a:r>
              <a:rPr lang="en-US" sz="2000" dirty="0"/>
              <a:t>in </a:t>
            </a:r>
            <a:r>
              <a:rPr lang="en-US" sz="2000" dirty="0" smtClean="0"/>
              <a:t>retinal </a:t>
            </a:r>
            <a:r>
              <a:rPr lang="en-US" sz="2000" dirty="0"/>
              <a:t>ganglion cells (</a:t>
            </a:r>
            <a:r>
              <a:rPr lang="en-US" sz="2000" dirty="0" err="1"/>
              <a:t>Lettvin</a:t>
            </a:r>
            <a:r>
              <a:rPr lang="en-US" sz="2000" dirty="0"/>
              <a:t> et al. 1959)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0000"/>
                </a:solidFill>
              </a:rPr>
              <a:t>Most </a:t>
            </a:r>
            <a:r>
              <a:rPr lang="en-US" sz="2000" dirty="0">
                <a:solidFill>
                  <a:srgbClr val="FF0000"/>
                </a:solidFill>
              </a:rPr>
              <a:t>of the </a:t>
            </a:r>
            <a:r>
              <a:rPr lang="en-US" sz="2000" dirty="0" smtClean="0">
                <a:solidFill>
                  <a:srgbClr val="FF0000"/>
                </a:solidFill>
              </a:rPr>
              <a:t>computational machinery </a:t>
            </a:r>
            <a:r>
              <a:rPr lang="en-US" sz="2000" dirty="0">
                <a:solidFill>
                  <a:srgbClr val="FF0000"/>
                </a:solidFill>
              </a:rPr>
              <a:t>responsible for vision in the frog resides in the retina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>
                <a:solidFill>
                  <a:srgbClr val="0000FF"/>
                </a:solidFill>
              </a:rPr>
              <a:t>human brain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delays </a:t>
            </a:r>
            <a:r>
              <a:rPr lang="en-US" sz="2000" dirty="0" smtClean="0">
                <a:solidFill>
                  <a:srgbClr val="0000FF"/>
                </a:solidFill>
              </a:rPr>
              <a:t>detailed analysis </a:t>
            </a:r>
            <a:r>
              <a:rPr lang="en-US" sz="2000" dirty="0"/>
              <a:t>of the retinal image until after the information has left the </a:t>
            </a:r>
            <a:r>
              <a:rPr lang="en-US" sz="2000" dirty="0" smtClean="0"/>
              <a:t>retina via </a:t>
            </a:r>
            <a:r>
              <a:rPr lang="en-US" sz="2000" dirty="0"/>
              <a:t>the optic nerve. While this is true, it is not the whole truth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decomposition of the retinal image into </a:t>
            </a:r>
            <a:r>
              <a:rPr lang="en-US" sz="2000" dirty="0" smtClean="0"/>
              <a:t>key components</a:t>
            </a:r>
            <a:r>
              <a:rPr lang="en-US" sz="2000" dirty="0"/>
              <a:t>, such as color and motion, </a:t>
            </a:r>
            <a:r>
              <a:rPr lang="en-US" sz="2000" dirty="0">
                <a:solidFill>
                  <a:srgbClr val="0000FF"/>
                </a:solidFill>
              </a:rPr>
              <a:t>begins at the retina</a:t>
            </a:r>
            <a:r>
              <a:rPr lang="en-US" sz="2000" dirty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8831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hways of the visual 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99961"/>
            <a:ext cx="5300945" cy="5562600"/>
          </a:xfrm>
          <a:prstGeom prst="rect">
            <a:avLst/>
          </a:prstGeom>
        </p:spPr>
      </p:pic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Retina to </a:t>
            </a:r>
            <a:r>
              <a:rPr lang="en-US" dirty="0" smtClean="0"/>
              <a:t>LGN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5334000"/>
            <a:ext cx="3276600" cy="121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the visual world gets transformed by the pathways of the visual system. Modified</a:t>
            </a:r>
          </a:p>
          <a:p>
            <a:r>
              <a:rPr lang="en-US" dirty="0"/>
              <a:t>from </a:t>
            </a:r>
            <a:r>
              <a:rPr lang="en-US" dirty="0" err="1"/>
              <a:t>Frisby</a:t>
            </a:r>
            <a:r>
              <a:rPr lang="en-US" dirty="0"/>
              <a:t> &amp; Stone 2010.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43200" cy="4876800"/>
          </a:xfrm>
        </p:spPr>
        <p:txBody>
          <a:bodyPr/>
          <a:lstStyle/>
          <a:p>
            <a:r>
              <a:rPr lang="en-US" sz="2000" dirty="0" smtClean="0"/>
              <a:t>Cross-over</a:t>
            </a:r>
          </a:p>
          <a:p>
            <a:pPr lvl="1"/>
            <a:r>
              <a:rPr lang="en-US" sz="1600" dirty="0" smtClean="0"/>
              <a:t>Similar visual </a:t>
            </a:r>
            <a:r>
              <a:rPr lang="en-US" sz="1600" dirty="0" err="1" smtClean="0"/>
              <a:t>hemifield</a:t>
            </a:r>
            <a:endParaRPr lang="en-US" sz="1600" dirty="0" smtClean="0"/>
          </a:p>
          <a:p>
            <a:r>
              <a:rPr lang="en-US" sz="2000" dirty="0" smtClean="0"/>
              <a:t>LGN: </a:t>
            </a:r>
            <a:r>
              <a:rPr lang="en-US" sz="2000" dirty="0"/>
              <a:t>lateral geniculate </a:t>
            </a:r>
            <a:r>
              <a:rPr lang="en-US" sz="2000" dirty="0" smtClean="0"/>
              <a:t>nuclei</a:t>
            </a:r>
          </a:p>
          <a:p>
            <a:pPr lvl="1"/>
            <a:r>
              <a:rPr lang="en-US" sz="1600" dirty="0" smtClean="0"/>
              <a:t>Left and right</a:t>
            </a:r>
          </a:p>
          <a:p>
            <a:pPr lvl="1"/>
            <a:r>
              <a:rPr lang="en-US" sz="1600" dirty="0" smtClean="0"/>
              <a:t>6 layers</a:t>
            </a:r>
          </a:p>
        </p:txBody>
      </p:sp>
    </p:spTree>
    <p:extLst>
      <p:ext uri="{BB962C8B-B14F-4D97-AF65-F5344CB8AC3E}">
        <p14:creationId xmlns:p14="http://schemas.microsoft.com/office/powerpoint/2010/main" val="108831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52800" y="685800"/>
            <a:ext cx="5562600" cy="2819400"/>
            <a:chOff x="2743200" y="1447800"/>
            <a:chExt cx="6019800" cy="3352800"/>
          </a:xfrm>
        </p:grpSpPr>
        <p:pic>
          <p:nvPicPr>
            <p:cNvPr id="4" name="Picture 3" descr="LGN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1447800"/>
              <a:ext cx="5981700" cy="3302000"/>
            </a:xfrm>
            <a:prstGeom prst="rect">
              <a:avLst/>
            </a:prstGeom>
          </p:spPr>
        </p:pic>
        <p:sp>
          <p:nvSpPr>
            <p:cNvPr id="5" name="Process 4"/>
            <p:cNvSpPr/>
            <p:nvPr/>
          </p:nvSpPr>
          <p:spPr bwMode="auto">
            <a:xfrm>
              <a:off x="8001000" y="3657600"/>
              <a:ext cx="762000" cy="990600"/>
            </a:xfrm>
            <a:prstGeom prst="flowChartProcess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Process 8"/>
            <p:cNvSpPr/>
            <p:nvPr/>
          </p:nvSpPr>
          <p:spPr bwMode="auto">
            <a:xfrm>
              <a:off x="7315200" y="4495800"/>
              <a:ext cx="838200" cy="304800"/>
            </a:xfrm>
            <a:prstGeom prst="flowChartProcess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en-US" dirty="0"/>
              <a:t>Layers in the LGNs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600200"/>
            <a:ext cx="1447800" cy="17566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3441680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Left   </a:t>
            </a:r>
            <a:r>
              <a:rPr lang="en-US" dirty="0"/>
              <a:t>LGN: </a:t>
            </a:r>
            <a:r>
              <a:rPr lang="en-US" dirty="0">
                <a:solidFill>
                  <a:srgbClr val="0000FF"/>
                </a:solidFill>
              </a:rPr>
              <a:t>R, L, R, L, L, R  </a:t>
            </a:r>
            <a:r>
              <a:rPr lang="en-US" dirty="0"/>
              <a:t>retinas Right LGN: </a:t>
            </a:r>
            <a:r>
              <a:rPr lang="en-US" dirty="0">
                <a:solidFill>
                  <a:srgbClr val="0000FF"/>
                </a:solidFill>
              </a:rPr>
              <a:t>L, R, L, R, R, L  </a:t>
            </a:r>
            <a:r>
              <a:rPr lang="en-US" dirty="0"/>
              <a:t>retinas</a:t>
            </a:r>
          </a:p>
          <a:p>
            <a:r>
              <a:rPr lang="en-US" dirty="0"/>
              <a:t>Rather than using the labels L and R, a more general terminology is </a:t>
            </a:r>
            <a:r>
              <a:rPr lang="en-US" dirty="0" err="1">
                <a:solidFill>
                  <a:srgbClr val="0000FF"/>
                </a:solidFill>
              </a:rPr>
              <a:t>ipsilateral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(I) and </a:t>
            </a:r>
            <a:r>
              <a:rPr lang="en-US" dirty="0">
                <a:solidFill>
                  <a:srgbClr val="0000FF"/>
                </a:solidFill>
              </a:rPr>
              <a:t>contralateral</a:t>
            </a:r>
            <a:r>
              <a:rPr lang="en-US" dirty="0"/>
              <a:t> (C), so both have </a:t>
            </a:r>
            <a:r>
              <a:rPr lang="en-US" dirty="0">
                <a:solidFill>
                  <a:srgbClr val="0000FF"/>
                </a:solidFill>
              </a:rPr>
              <a:t>C, I, C, I, I, C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0000FF"/>
                </a:solidFill>
              </a:rPr>
              <a:t>Magno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layers</a:t>
            </a:r>
            <a:r>
              <a:rPr lang="en-US" dirty="0"/>
              <a:t> 1 and 2 at the base </a:t>
            </a:r>
            <a:r>
              <a:rPr lang="en-US" dirty="0" smtClean="0"/>
              <a:t>(from rods and 10% ganglion cells with large receptive fields, so low-luminance, B-W and </a:t>
            </a:r>
            <a:r>
              <a:rPr lang="en-US" dirty="0" err="1" smtClean="0">
                <a:solidFill>
                  <a:srgbClr val="0000FF"/>
                </a:solidFill>
              </a:rPr>
              <a:t>magno</a:t>
            </a:r>
            <a:r>
              <a:rPr lang="en-US" dirty="0" smtClean="0">
                <a:solidFill>
                  <a:srgbClr val="0000FF"/>
                </a:solidFill>
              </a:rPr>
              <a:t> (M) processing stream </a:t>
            </a:r>
            <a:r>
              <a:rPr lang="en-US" dirty="0" smtClean="0"/>
              <a:t>for motion) 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Parvo</a:t>
            </a:r>
            <a:r>
              <a:rPr lang="en-US" dirty="0" smtClean="0">
                <a:solidFill>
                  <a:srgbClr val="0000FF"/>
                </a:solidFill>
              </a:rPr>
              <a:t> layers</a:t>
            </a:r>
            <a:r>
              <a:rPr lang="en-US" dirty="0" smtClean="0"/>
              <a:t> </a:t>
            </a:r>
            <a:r>
              <a:rPr lang="en-US" dirty="0"/>
              <a:t>3–6 at the </a:t>
            </a:r>
            <a:r>
              <a:rPr lang="en-US" dirty="0" smtClean="0"/>
              <a:t>top (from cones and 80% ganglion cells with small receptive fields, so R/G color </a:t>
            </a:r>
            <a:r>
              <a:rPr lang="en-US" dirty="0" smtClean="0">
                <a:solidFill>
                  <a:srgbClr val="0000FF"/>
                </a:solidFill>
              </a:rPr>
              <a:t>and </a:t>
            </a:r>
            <a:r>
              <a:rPr lang="en-US" dirty="0" err="1" smtClean="0">
                <a:solidFill>
                  <a:srgbClr val="0000FF"/>
                </a:solidFill>
              </a:rPr>
              <a:t>parvo</a:t>
            </a:r>
            <a:r>
              <a:rPr lang="en-US" dirty="0" smtClean="0">
                <a:solidFill>
                  <a:srgbClr val="0000FF"/>
                </a:solidFill>
              </a:rPr>
              <a:t> (P) processing stream</a:t>
            </a:r>
            <a:r>
              <a:rPr lang="en-US" dirty="0" smtClean="0"/>
              <a:t> for spatial and static forms).  </a:t>
            </a:r>
            <a:endParaRPr lang="en-US" dirty="0"/>
          </a:p>
          <a:p>
            <a:r>
              <a:rPr lang="en-US" dirty="0" smtClean="0"/>
              <a:t>At the base of each </a:t>
            </a:r>
            <a:r>
              <a:rPr lang="en-US" dirty="0" err="1" smtClean="0"/>
              <a:t>magno</a:t>
            </a:r>
            <a:r>
              <a:rPr lang="en-US" dirty="0" smtClean="0"/>
              <a:t> and </a:t>
            </a:r>
            <a:r>
              <a:rPr lang="en-US" dirty="0" err="1" smtClean="0"/>
              <a:t>parvo</a:t>
            </a:r>
            <a:r>
              <a:rPr lang="en-US" dirty="0" smtClean="0"/>
              <a:t> layer, a thinner </a:t>
            </a:r>
            <a:r>
              <a:rPr lang="en-US" dirty="0" err="1" smtClean="0">
                <a:solidFill>
                  <a:srgbClr val="0000FF"/>
                </a:solidFill>
              </a:rPr>
              <a:t>konio</a:t>
            </a:r>
            <a:r>
              <a:rPr lang="en-US" dirty="0" smtClean="0">
                <a:solidFill>
                  <a:srgbClr val="0000FF"/>
                </a:solidFill>
              </a:rPr>
              <a:t> layer </a:t>
            </a:r>
            <a:r>
              <a:rPr lang="en-US" dirty="0" smtClean="0"/>
              <a:t>from 10% of ganglion cells responding to blue (B) and yellow.</a:t>
            </a:r>
          </a:p>
        </p:txBody>
      </p:sp>
    </p:spTree>
    <p:extLst>
      <p:ext uri="{BB962C8B-B14F-4D97-AF65-F5344CB8AC3E}">
        <p14:creationId xmlns:p14="http://schemas.microsoft.com/office/powerpoint/2010/main" val="108831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953000"/>
            <a:ext cx="861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Macaque monkey striate cortex (right) showing activity evoked by visual stimulus</a:t>
            </a:r>
          </a:p>
          <a:p>
            <a:r>
              <a:rPr lang="en-US" dirty="0"/>
              <a:t>(left). Corresponding regions in the visual field and the visual cortex are indicated</a:t>
            </a:r>
          </a:p>
          <a:p>
            <a:r>
              <a:rPr lang="en-US" dirty="0"/>
              <a:t>by letters and numbers: S = superior (upper) visual field; F = fovea; I = inferior (lower</a:t>
            </a:r>
            <a:r>
              <a:rPr lang="en-US" dirty="0" smtClean="0"/>
              <a:t>) visual </a:t>
            </a:r>
            <a:r>
              <a:rPr lang="en-US" dirty="0"/>
              <a:t>field; H = horizontal meridian. Reproduced with modifications from </a:t>
            </a:r>
            <a:r>
              <a:rPr lang="en-US" dirty="0" err="1" smtClean="0"/>
              <a:t>Tootell</a:t>
            </a:r>
            <a:r>
              <a:rPr lang="en-US" dirty="0"/>
              <a:t> </a:t>
            </a:r>
            <a:r>
              <a:rPr lang="nl-NL" dirty="0" smtClean="0"/>
              <a:t>et </a:t>
            </a:r>
            <a:r>
              <a:rPr lang="nl-NL" dirty="0"/>
              <a:t>al. 1988.</a:t>
            </a:r>
            <a:endParaRPr lang="en-US" dirty="0"/>
          </a:p>
        </p:txBody>
      </p:sp>
      <p:pic>
        <p:nvPicPr>
          <p:cNvPr id="4" name="Picture 3" descr="Macaque monkey striate cortex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6248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4267200" cy="38862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>
                <a:solidFill>
                  <a:srgbClr val="0000FF"/>
                </a:solidFill>
              </a:rPr>
              <a:t>neocortex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is sheet of neurons, a </a:t>
            </a:r>
            <a:r>
              <a:rPr lang="en-US" sz="2000" dirty="0">
                <a:solidFill>
                  <a:srgbClr val="0000FF"/>
                </a:solidFill>
              </a:rPr>
              <a:t>1.7 mm thick and 1,300 </a:t>
            </a:r>
            <a:r>
              <a:rPr lang="en-US" sz="2000" dirty="0" smtClean="0">
                <a:solidFill>
                  <a:srgbClr val="0000FF"/>
                </a:solidFill>
              </a:rPr>
              <a:t>cm</a:t>
            </a:r>
            <a:r>
              <a:rPr lang="en-US" sz="2000" baseline="30000" dirty="0" smtClean="0">
                <a:solidFill>
                  <a:srgbClr val="0000FF"/>
                </a:solidFill>
              </a:rPr>
              <a:t>2</a:t>
            </a:r>
            <a:r>
              <a:rPr lang="en-US" sz="2000" dirty="0" smtClean="0"/>
              <a:t> </a:t>
            </a:r>
            <a:r>
              <a:rPr lang="en-US" sz="2000" dirty="0"/>
              <a:t>in area, that constitutes the outermost part of the two </a:t>
            </a:r>
            <a:r>
              <a:rPr lang="en-US" sz="2000" dirty="0" smtClean="0"/>
              <a:t>cerebral hemispheres </a:t>
            </a:r>
            <a:r>
              <a:rPr lang="en-US" sz="2000" dirty="0"/>
              <a:t>of the </a:t>
            </a:r>
            <a:r>
              <a:rPr lang="en-US" sz="2000" dirty="0" smtClean="0"/>
              <a:t>brain (76% of the total brain volume). </a:t>
            </a:r>
            <a:endParaRPr lang="en-US" sz="2000" dirty="0" smtClean="0"/>
          </a:p>
          <a:p>
            <a:r>
              <a:rPr lang="en-US" sz="2000" dirty="0" smtClean="0"/>
              <a:t>Every mm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err="1"/>
              <a:t>neocortex</a:t>
            </a:r>
            <a:r>
              <a:rPr lang="en-US" sz="2000" dirty="0"/>
              <a:t> </a:t>
            </a:r>
            <a:r>
              <a:rPr lang="en-US" sz="2000" dirty="0" smtClean="0"/>
              <a:t>contains </a:t>
            </a:r>
            <a:r>
              <a:rPr lang="en-US" sz="2000" dirty="0" smtClean="0">
                <a:solidFill>
                  <a:srgbClr val="0000FF"/>
                </a:solidFill>
              </a:rPr>
              <a:t>100,000 </a:t>
            </a:r>
            <a:r>
              <a:rPr lang="en-US" sz="2000" dirty="0">
                <a:solidFill>
                  <a:srgbClr val="0000FF"/>
                </a:solidFill>
              </a:rPr>
              <a:t>neurons</a:t>
            </a:r>
            <a:r>
              <a:rPr lang="en-US" sz="2000" dirty="0"/>
              <a:t>, and the whole </a:t>
            </a:r>
            <a:r>
              <a:rPr lang="en-US" sz="2000" dirty="0" err="1"/>
              <a:t>neocortex</a:t>
            </a:r>
            <a:r>
              <a:rPr lang="en-US" sz="2000" dirty="0"/>
              <a:t> contains a </a:t>
            </a:r>
            <a:r>
              <a:rPr lang="en-US" sz="2000" dirty="0">
                <a:solidFill>
                  <a:srgbClr val="0000FF"/>
                </a:solidFill>
              </a:rPr>
              <a:t>total of </a:t>
            </a:r>
            <a:r>
              <a:rPr lang="en-US" sz="2000" dirty="0" smtClean="0">
                <a:solidFill>
                  <a:srgbClr val="0000FF"/>
                </a:solidFill>
              </a:rPr>
              <a:t>approximately 25 </a:t>
            </a:r>
            <a:r>
              <a:rPr lang="en-US" sz="2000" dirty="0">
                <a:solidFill>
                  <a:srgbClr val="0000FF"/>
                </a:solidFill>
              </a:rPr>
              <a:t>billion neurons</a:t>
            </a:r>
            <a:r>
              <a:rPr lang="en-US" sz="2000" dirty="0"/>
              <a:t>, each of which receives inputs via 4,000 synapses</a:t>
            </a:r>
            <a:r>
              <a:rPr lang="en-US" sz="2000" dirty="0" smtClean="0"/>
              <a:t>.</a:t>
            </a:r>
            <a:endParaRPr lang="en-US" sz="2000" dirty="0" smtClean="0">
              <a:solidFill>
                <a:srgbClr val="8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7400"/>
            <a:ext cx="4404833" cy="29422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6800" y="5257800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https://human-</a:t>
            </a:r>
            <a:r>
              <a:rPr lang="en-US" dirty="0" err="1"/>
              <a:t>memory.net</a:t>
            </a:r>
            <a:r>
              <a:rPr lang="en-US" dirty="0"/>
              <a:t>/</a:t>
            </a:r>
            <a:r>
              <a:rPr lang="en-US" dirty="0" err="1"/>
              <a:t>neocortex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0198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800000"/>
                </a:solidFill>
              </a:rPr>
              <a:t>Neoconrtex</a:t>
            </a:r>
            <a:r>
              <a:rPr lang="en-US" dirty="0" smtClean="0">
                <a:solidFill>
                  <a:srgbClr val="800000"/>
                </a:solidFill>
              </a:rPr>
              <a:t> Functions: Sensory </a:t>
            </a:r>
            <a:r>
              <a:rPr lang="en-US" dirty="0">
                <a:solidFill>
                  <a:srgbClr val="800000"/>
                </a:solidFill>
              </a:rPr>
              <a:t>perception, cognition, generation of motor commands, spatial reasoning and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2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3657600" cy="3886200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/>
              <a:t>global structure of the </a:t>
            </a:r>
            <a:r>
              <a:rPr lang="en-US" sz="2000" dirty="0">
                <a:solidFill>
                  <a:srgbClr val="800000"/>
                </a:solidFill>
              </a:rPr>
              <a:t>visual cortex </a:t>
            </a:r>
            <a:r>
              <a:rPr lang="en-US" sz="2000" dirty="0"/>
              <a:t>is organized </a:t>
            </a:r>
            <a:r>
              <a:rPr lang="en-US" sz="2000" dirty="0" err="1">
                <a:solidFill>
                  <a:srgbClr val="0000FF"/>
                </a:solidFill>
              </a:rPr>
              <a:t>retinotopically</a:t>
            </a:r>
            <a:r>
              <a:rPr lang="en-US" sz="2000" dirty="0"/>
              <a:t>; </a:t>
            </a:r>
            <a:r>
              <a:rPr lang="en-US" sz="2000" dirty="0" smtClean="0"/>
              <a:t>that is</a:t>
            </a:r>
            <a:r>
              <a:rPr lang="en-US" sz="2000" dirty="0"/>
              <a:t>, adjacent points in the retinal image usually project to adjacent </a:t>
            </a:r>
            <a:r>
              <a:rPr lang="en-US" sz="2000" dirty="0" smtClean="0"/>
              <a:t>points in </a:t>
            </a:r>
            <a:r>
              <a:rPr lang="en-US" sz="2000" dirty="0"/>
              <a:t>striate </a:t>
            </a:r>
            <a:r>
              <a:rPr lang="en-US" sz="2000" dirty="0" smtClean="0"/>
              <a:t>cortex</a:t>
            </a:r>
          </a:p>
          <a:p>
            <a:r>
              <a:rPr lang="en-US" sz="2000" dirty="0"/>
              <a:t>Note that the central </a:t>
            </a:r>
            <a:r>
              <a:rPr lang="en-US" sz="2000" dirty="0" err="1">
                <a:solidFill>
                  <a:srgbClr val="0000FF"/>
                </a:solidFill>
              </a:rPr>
              <a:t>foveal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region </a:t>
            </a:r>
            <a:r>
              <a:rPr lang="en-US" sz="2000" dirty="0"/>
              <a:t>of the retina projects to a relatively large area in the LGNs and </a:t>
            </a:r>
            <a:r>
              <a:rPr lang="en-US" sz="2000" dirty="0" smtClean="0"/>
              <a:t>striate cortex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7400"/>
            <a:ext cx="4404833" cy="29422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6800" y="5105400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https://human-</a:t>
            </a:r>
            <a:r>
              <a:rPr lang="en-US" dirty="0" err="1"/>
              <a:t>memory.net</a:t>
            </a:r>
            <a:r>
              <a:rPr lang="en-US" dirty="0"/>
              <a:t>/</a:t>
            </a:r>
            <a:r>
              <a:rPr lang="en-US" dirty="0" err="1"/>
              <a:t>neocortex</a:t>
            </a:r>
            <a:r>
              <a:rPr lang="en-US" dirty="0"/>
              <a:t>/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5622544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It is often said that 2/3 (60%+) of the brain is "involved" in vision. However possibly less than 20% of the brain is dedicated to "visual-only" functioning. The other 40% is doing </a:t>
            </a:r>
            <a:r>
              <a:rPr lang="en-US" dirty="0" err="1">
                <a:solidFill>
                  <a:srgbClr val="800000"/>
                </a:solidFill>
              </a:rPr>
              <a:t>vision+touch</a:t>
            </a:r>
            <a:r>
              <a:rPr lang="en-US" dirty="0">
                <a:solidFill>
                  <a:srgbClr val="800000"/>
                </a:solidFill>
              </a:rPr>
              <a:t>, or </a:t>
            </a:r>
            <a:r>
              <a:rPr lang="en-US" dirty="0" err="1">
                <a:solidFill>
                  <a:srgbClr val="800000"/>
                </a:solidFill>
              </a:rPr>
              <a:t>vision+motor</a:t>
            </a:r>
            <a:r>
              <a:rPr lang="en-US" dirty="0">
                <a:solidFill>
                  <a:srgbClr val="800000"/>
                </a:solidFill>
              </a:rPr>
              <a:t>, or </a:t>
            </a:r>
            <a:r>
              <a:rPr lang="en-US" dirty="0" err="1">
                <a:solidFill>
                  <a:srgbClr val="800000"/>
                </a:solidFill>
              </a:rPr>
              <a:t>vision+attention</a:t>
            </a:r>
            <a:r>
              <a:rPr lang="en-US" dirty="0">
                <a:solidFill>
                  <a:srgbClr val="800000"/>
                </a:solidFill>
              </a:rPr>
              <a:t>, or </a:t>
            </a:r>
            <a:r>
              <a:rPr lang="en-US" dirty="0" err="1">
                <a:solidFill>
                  <a:srgbClr val="800000"/>
                </a:solidFill>
              </a:rPr>
              <a:t>vision+spatial</a:t>
            </a:r>
            <a:r>
              <a:rPr lang="en-US" dirty="0">
                <a:solidFill>
                  <a:srgbClr val="800000"/>
                </a:solidFill>
              </a:rPr>
              <a:t> navigation, or </a:t>
            </a:r>
            <a:r>
              <a:rPr lang="en-US" dirty="0" err="1">
                <a:solidFill>
                  <a:srgbClr val="800000"/>
                </a:solidFill>
              </a:rPr>
              <a:t>vision+meaning</a:t>
            </a:r>
            <a:r>
              <a:rPr lang="en-US" dirty="0">
                <a:solidFill>
                  <a:srgbClr val="800000"/>
                </a:solidFill>
              </a:rPr>
              <a:t>, etc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  <a:r>
              <a:rPr lang="en-US" dirty="0">
                <a:solidFill>
                  <a:srgbClr val="0000FF"/>
                </a:solidFill>
              </a:rPr>
              <a:t>Paul </a:t>
            </a:r>
            <a:r>
              <a:rPr lang="en-US" dirty="0" smtClean="0">
                <a:solidFill>
                  <a:srgbClr val="0000FF"/>
                </a:solidFill>
              </a:rPr>
              <a:t>King, Computational Neuroscientist, </a:t>
            </a:r>
            <a:r>
              <a:rPr lang="en-US" dirty="0" err="1" smtClean="0">
                <a:solidFill>
                  <a:srgbClr val="0000FF"/>
                </a:solidFill>
              </a:rPr>
              <a:t>www.quora.com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3351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828800"/>
            <a:ext cx="30480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Unpacking the striate cortex. 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outputs of different ganglion cells in each </a:t>
            </a:r>
            <a:r>
              <a:rPr lang="en-US" dirty="0" smtClean="0"/>
              <a:t>eye project </a:t>
            </a:r>
            <a:r>
              <a:rPr lang="en-US" dirty="0"/>
              <a:t>to specific layers of the LGNs (C = contralateral, I = </a:t>
            </a:r>
            <a:r>
              <a:rPr lang="en-US" dirty="0" err="1"/>
              <a:t>ipsilateral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then </a:t>
            </a:r>
            <a:r>
              <a:rPr lang="en-US" dirty="0"/>
              <a:t>project to striate cortex (V1), which project to discrete stripes of V2.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project </a:t>
            </a:r>
            <a:r>
              <a:rPr lang="en-US" dirty="0"/>
              <a:t>to areas V3–V5, which are specialized for processing different types </a:t>
            </a:r>
            <a:r>
              <a:rPr lang="en-US" dirty="0" smtClean="0"/>
              <a:t>of information</a:t>
            </a:r>
            <a:r>
              <a:rPr lang="en-US" dirty="0"/>
              <a:t>.</a:t>
            </a:r>
          </a:p>
        </p:txBody>
      </p:sp>
      <p:pic>
        <p:nvPicPr>
          <p:cNvPr id="4" name="Picture 3" descr="fig04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308100"/>
            <a:ext cx="5930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r>
              <a:rPr lang="en-US" sz="2400" dirty="0" smtClean="0"/>
              <a:t>The division of labor that began with the different types of </a:t>
            </a:r>
            <a:r>
              <a:rPr lang="en-US" sz="2400" dirty="0" smtClean="0">
                <a:solidFill>
                  <a:srgbClr val="0000FF"/>
                </a:solidFill>
              </a:rPr>
              <a:t>photoreceptors</a:t>
            </a:r>
            <a:r>
              <a:rPr lang="en-US" sz="2400" dirty="0" smtClean="0"/>
              <a:t> and continued with the retinal </a:t>
            </a:r>
            <a:r>
              <a:rPr lang="en-US" sz="2400" dirty="0" smtClean="0">
                <a:solidFill>
                  <a:srgbClr val="0000FF"/>
                </a:solidFill>
              </a:rPr>
              <a:t>ganglion</a:t>
            </a:r>
            <a:r>
              <a:rPr lang="en-US" sz="2400" dirty="0" smtClean="0"/>
              <a:t> cells and the </a:t>
            </a:r>
            <a:r>
              <a:rPr lang="en-US" sz="2400" dirty="0" smtClean="0">
                <a:solidFill>
                  <a:srgbClr val="0000FF"/>
                </a:solidFill>
              </a:rPr>
              <a:t>LGNs </a:t>
            </a:r>
            <a:r>
              <a:rPr lang="en-US" sz="2400" dirty="0" smtClean="0"/>
              <a:t>extends </a:t>
            </a:r>
            <a:r>
              <a:rPr lang="en-US" sz="2400" dirty="0"/>
              <a:t>into the </a:t>
            </a:r>
            <a:r>
              <a:rPr lang="en-US" sz="2400" dirty="0">
                <a:solidFill>
                  <a:srgbClr val="0000FF"/>
                </a:solidFill>
              </a:rPr>
              <a:t>primary visual cortex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Specifically</a:t>
            </a:r>
            <a:r>
              <a:rPr lang="en-US" sz="2400" dirty="0"/>
              <a:t>, the projections of the </a:t>
            </a:r>
            <a:r>
              <a:rPr lang="en-US" sz="2400" dirty="0" err="1" smtClean="0">
                <a:solidFill>
                  <a:srgbClr val="0000FF"/>
                </a:solidFill>
              </a:rPr>
              <a:t>magnocellular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LGN </a:t>
            </a:r>
            <a:r>
              <a:rPr lang="en-US" sz="2400" dirty="0"/>
              <a:t>layers terminate in a </a:t>
            </a:r>
            <a:r>
              <a:rPr lang="en-US" sz="2400" dirty="0" err="1"/>
              <a:t>sublayer</a:t>
            </a:r>
            <a:r>
              <a:rPr lang="en-US" sz="2400" dirty="0"/>
              <a:t> of layer 4 (4Cα), </a:t>
            </a:r>
            <a:r>
              <a:rPr lang="en-US" sz="2400" dirty="0" smtClean="0"/>
              <a:t>whereas projections </a:t>
            </a:r>
            <a:r>
              <a:rPr lang="en-US" sz="2400" dirty="0"/>
              <a:t>of the </a:t>
            </a:r>
            <a:r>
              <a:rPr lang="en-US" sz="2400" dirty="0" err="1">
                <a:solidFill>
                  <a:srgbClr val="0000FF"/>
                </a:solidFill>
              </a:rPr>
              <a:t>parvocellular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LGN layers terminate in </a:t>
            </a:r>
            <a:r>
              <a:rPr lang="en-US" sz="2400" dirty="0" err="1"/>
              <a:t>sublayer</a:t>
            </a:r>
            <a:r>
              <a:rPr lang="en-US" sz="2400" dirty="0"/>
              <a:t> (4Cβ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Collaterals </a:t>
            </a:r>
            <a:r>
              <a:rPr lang="en-US" sz="2400" dirty="0"/>
              <a:t>(</a:t>
            </a:r>
            <a:r>
              <a:rPr lang="en-US" sz="2400" dirty="0" err="1"/>
              <a:t>subbranches</a:t>
            </a:r>
            <a:r>
              <a:rPr lang="en-US" sz="2400" dirty="0"/>
              <a:t>) of the axons </a:t>
            </a:r>
            <a:r>
              <a:rPr lang="en-US" sz="2400" dirty="0" smtClean="0"/>
              <a:t>from cells </a:t>
            </a:r>
            <a:r>
              <a:rPr lang="en-US" sz="2400" dirty="0"/>
              <a:t>in the LGN also innervate the pyramidal cells in cortical layer 6</a:t>
            </a:r>
            <a:r>
              <a:rPr lang="en-US" sz="2400" dirty="0" smtClean="0"/>
              <a:t>,which </a:t>
            </a:r>
            <a:r>
              <a:rPr lang="en-US" sz="2400" dirty="0">
                <a:solidFill>
                  <a:srgbClr val="0000FF"/>
                </a:solidFill>
              </a:rPr>
              <a:t>send projections back to the LGN cells </a:t>
            </a:r>
            <a:r>
              <a:rPr lang="en-US" sz="2400" dirty="0"/>
              <a:t>that innervate them.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472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endParaRPr lang="en-US" sz="2000" b="1" dirty="0" smtClean="0">
              <a:hlinkClick r:id="rId2"/>
            </a:endParaRPr>
          </a:p>
          <a:p>
            <a:r>
              <a:rPr lang="en-US" sz="2000" b="1" dirty="0" smtClean="0"/>
              <a:t>T</a:t>
            </a:r>
            <a:r>
              <a:rPr lang="en-US" sz="2400" b="1" dirty="0" smtClean="0"/>
              <a:t>extbook:</a:t>
            </a:r>
            <a:r>
              <a:rPr lang="en-US" sz="2400" b="1" dirty="0" smtClean="0">
                <a:hlinkClick r:id="rId3"/>
              </a:rPr>
              <a:t> </a:t>
            </a:r>
          </a:p>
          <a:p>
            <a:pPr lvl="1"/>
            <a:r>
              <a:rPr lang="en-US" sz="2000" b="1" dirty="0" smtClean="0">
                <a:hlinkClick r:id="rId3"/>
              </a:rPr>
              <a:t>Vision and Brain - How We Perceive the World</a:t>
            </a:r>
            <a:r>
              <a:rPr lang="en-US" sz="2000" dirty="0" smtClean="0"/>
              <a:t>, By James V. Stone, The MIT Press</a:t>
            </a:r>
          </a:p>
          <a:p>
            <a:endParaRPr lang="en-US" sz="2000" b="1" dirty="0" smtClean="0"/>
          </a:p>
          <a:p>
            <a:r>
              <a:rPr lang="en-US" sz="2400" b="1" dirty="0" smtClean="0"/>
              <a:t>Slides: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Most of the figures were taken from the textbook (with permission for use in this class). Please do not distribute or use them for other </a:t>
            </a:r>
            <a:r>
              <a:rPr lang="en-US" sz="2000" dirty="0" smtClean="0">
                <a:solidFill>
                  <a:srgbClr val="FF0000"/>
                </a:solidFill>
              </a:rPr>
              <a:t>purposes</a:t>
            </a:r>
          </a:p>
        </p:txBody>
      </p:sp>
    </p:spTree>
    <p:extLst>
      <p:ext uri="{BB962C8B-B14F-4D97-AF65-F5344CB8AC3E}">
        <p14:creationId xmlns:p14="http://schemas.microsoft.com/office/powerpoint/2010/main" val="236937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5620144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Monkey striate cortex. Microscopic enlargements of sections stained to emphasize</a:t>
            </a:r>
          </a:p>
          <a:p>
            <a:r>
              <a:rPr lang="en-US" dirty="0"/>
              <a:t>cell bodies in (a) and nerve fibers in (b). The numbers at the right refer to various</a:t>
            </a:r>
          </a:p>
          <a:p>
            <a:r>
              <a:rPr lang="en-US" dirty="0"/>
              <a:t>layers that can be distinguished microscopically. Courtesy </a:t>
            </a:r>
            <a:r>
              <a:rPr lang="en-US" dirty="0" err="1"/>
              <a:t>LeVay</a:t>
            </a:r>
            <a:r>
              <a:rPr lang="en-US" dirty="0"/>
              <a:t>, Hubel, and Wiesel</a:t>
            </a:r>
          </a:p>
          <a:p>
            <a:r>
              <a:rPr lang="en-US" dirty="0"/>
              <a:t>(1975).</a:t>
            </a:r>
          </a:p>
        </p:txBody>
      </p:sp>
      <p:pic>
        <p:nvPicPr>
          <p:cNvPr id="3" name="Picture 2" descr="Microscopic enlargements of 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47800"/>
            <a:ext cx="6299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2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LGN to Striate Cortex (V1)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r>
              <a:rPr lang="en-US" sz="2400" dirty="0" smtClean="0"/>
              <a:t>There is a </a:t>
            </a:r>
            <a:r>
              <a:rPr lang="en-US" sz="2400" dirty="0"/>
              <a:t>complete, and quite specific, set of </a:t>
            </a:r>
            <a:r>
              <a:rPr lang="en-US" sz="2400" dirty="0">
                <a:solidFill>
                  <a:srgbClr val="0000FF"/>
                </a:solidFill>
              </a:rPr>
              <a:t>feedback</a:t>
            </a:r>
            <a:r>
              <a:rPr lang="en-US" sz="2400" dirty="0"/>
              <a:t> connections </a:t>
            </a:r>
            <a:r>
              <a:rPr lang="en-US" sz="2400" dirty="0" smtClean="0"/>
              <a:t>from striate </a:t>
            </a:r>
            <a:r>
              <a:rPr lang="en-US" sz="2400" dirty="0"/>
              <a:t>cortex to LGNs. </a:t>
            </a:r>
            <a:endParaRPr lang="en-US" sz="2400" dirty="0" smtClean="0"/>
          </a:p>
          <a:p>
            <a:r>
              <a:rPr lang="en-US" sz="2400" dirty="0" smtClean="0"/>
              <a:t>In fact, </a:t>
            </a:r>
            <a:r>
              <a:rPr lang="en-US" sz="2400" dirty="0"/>
              <a:t>most of the input connections to </a:t>
            </a:r>
            <a:r>
              <a:rPr lang="en-US" sz="2400" dirty="0" smtClean="0"/>
              <a:t>the LGN </a:t>
            </a:r>
            <a:r>
              <a:rPr lang="en-US" sz="2400" dirty="0"/>
              <a:t>come, not from the retina, but from these V1 feedback connections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function of these connections is not known, but interfering </a:t>
            </a:r>
            <a:r>
              <a:rPr lang="en-US" sz="2400" dirty="0" smtClean="0"/>
              <a:t>with them </a:t>
            </a:r>
            <a:r>
              <a:rPr lang="en-US" sz="2400" dirty="0"/>
              <a:t>seems to decrease the specificity of LGN cells.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450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Neurons, Receptive Fields &amp; Human Brain</a:t>
            </a:r>
          </a:p>
          <a:p>
            <a:r>
              <a:rPr lang="en-US" dirty="0" smtClean="0"/>
              <a:t>From Retina to Visual Cortex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Primary Visual Cortex (V1)</a:t>
            </a:r>
          </a:p>
          <a:p>
            <a:r>
              <a:rPr lang="en-US" dirty="0" smtClean="0"/>
              <a:t>Secondary Visual Cortex (V2)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05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Striate Cortex (V1)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Cells</a:t>
            </a:r>
          </a:p>
          <a:p>
            <a:r>
              <a:rPr lang="en-US" dirty="0" smtClean="0"/>
              <a:t>Temporal Receptive Cells</a:t>
            </a:r>
          </a:p>
          <a:p>
            <a:r>
              <a:rPr lang="en-US" dirty="0" smtClean="0"/>
              <a:t>Maps in Primary Visual Cortex (V1)</a:t>
            </a:r>
          </a:p>
          <a:p>
            <a:r>
              <a:rPr lang="en-US" dirty="0" err="1" smtClean="0"/>
              <a:t>Hypercolumns</a:t>
            </a:r>
            <a:endParaRPr lang="en-US" dirty="0" smtClean="0"/>
          </a:p>
          <a:p>
            <a:r>
              <a:rPr lang="en-US" dirty="0" smtClean="0"/>
              <a:t>Pictures in Head?</a:t>
            </a:r>
          </a:p>
          <a:p>
            <a:r>
              <a:rPr lang="en-US" dirty="0" smtClean="0"/>
              <a:t>The Packing Problem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432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Cells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8991600" cy="1676400"/>
          </a:xfrm>
        </p:spPr>
        <p:txBody>
          <a:bodyPr/>
          <a:lstStyle/>
          <a:p>
            <a:r>
              <a:rPr lang="en-US" sz="2400" dirty="0" smtClean="0"/>
              <a:t>David </a:t>
            </a:r>
            <a:r>
              <a:rPr lang="en-US" sz="2400" dirty="0"/>
              <a:t>Hubel </a:t>
            </a:r>
            <a:r>
              <a:rPr lang="en-US" sz="2400" dirty="0" smtClean="0"/>
              <a:t>and</a:t>
            </a:r>
            <a:r>
              <a:rPr lang="en-US" sz="2400" dirty="0"/>
              <a:t> </a:t>
            </a:r>
            <a:r>
              <a:rPr lang="en-US" sz="2400" dirty="0" err="1" smtClean="0"/>
              <a:t>Torsten</a:t>
            </a:r>
            <a:r>
              <a:rPr lang="en-US" sz="2400" dirty="0" smtClean="0"/>
              <a:t> </a:t>
            </a:r>
            <a:r>
              <a:rPr lang="en-US" sz="2400" dirty="0"/>
              <a:t>Wiesel </a:t>
            </a:r>
            <a:r>
              <a:rPr lang="en-US" sz="2400" dirty="0" smtClean="0"/>
              <a:t>(</a:t>
            </a:r>
            <a:r>
              <a:rPr lang="en-US" sz="2400" dirty="0">
                <a:solidFill>
                  <a:srgbClr val="0000FF"/>
                </a:solidFill>
              </a:rPr>
              <a:t>1981 Nobel </a:t>
            </a:r>
            <a:r>
              <a:rPr lang="en-US" sz="2400" dirty="0" smtClean="0">
                <a:solidFill>
                  <a:srgbClr val="0000FF"/>
                </a:solidFill>
              </a:rPr>
              <a:t>Prize</a:t>
            </a:r>
            <a:r>
              <a:rPr lang="en-US" sz="2400" dirty="0" smtClean="0"/>
              <a:t>) were </a:t>
            </a:r>
            <a:r>
              <a:rPr lang="en-US" sz="2400" dirty="0"/>
              <a:t>the first to discover cells in striate </a:t>
            </a:r>
            <a:r>
              <a:rPr lang="en-US" sz="2400" dirty="0" smtClean="0"/>
              <a:t>cortex (V1) </a:t>
            </a:r>
            <a:r>
              <a:rPr lang="en-US" sz="2400" dirty="0"/>
              <a:t>that </a:t>
            </a:r>
            <a:r>
              <a:rPr lang="en-US" sz="2400" dirty="0" smtClean="0"/>
              <a:t>responded to </a:t>
            </a:r>
            <a:r>
              <a:rPr lang="en-US" sz="2400" dirty="0">
                <a:solidFill>
                  <a:srgbClr val="0000FF"/>
                </a:solidFill>
              </a:rPr>
              <a:t>elongated strips</a:t>
            </a:r>
            <a:r>
              <a:rPr lang="en-US" sz="2400" dirty="0"/>
              <a:t> of contrast in the form of either a line or </a:t>
            </a:r>
            <a:r>
              <a:rPr lang="en-US" sz="2400" dirty="0" smtClean="0"/>
              <a:t>luminance edge</a:t>
            </a:r>
            <a:r>
              <a:rPr lang="en-US" sz="2400" dirty="0"/>
              <a:t>, which they named “</a:t>
            </a:r>
            <a:r>
              <a:rPr lang="en-US" sz="2400" dirty="0">
                <a:solidFill>
                  <a:srgbClr val="0000FF"/>
                </a:solidFill>
              </a:rPr>
              <a:t>simple </a:t>
            </a:r>
            <a:r>
              <a:rPr lang="en-US" sz="2400" dirty="0" smtClean="0">
                <a:solidFill>
                  <a:srgbClr val="0000FF"/>
                </a:solidFill>
              </a:rPr>
              <a:t>cells</a:t>
            </a:r>
            <a:r>
              <a:rPr lang="en-US" sz="2400" dirty="0" smtClean="0"/>
              <a:t>”.</a:t>
            </a:r>
          </a:p>
        </p:txBody>
      </p:sp>
      <p:pic>
        <p:nvPicPr>
          <p:cNvPr id="2" name="Picture 1" descr="fig04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785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2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Receptive Cells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already know that the receptive field of a simple cell has a </a:t>
            </a:r>
            <a:r>
              <a:rPr lang="en-US" sz="2400" dirty="0" smtClean="0">
                <a:solidFill>
                  <a:srgbClr val="0000FF"/>
                </a:solidFill>
              </a:rPr>
              <a:t>spatial structure</a:t>
            </a:r>
            <a:r>
              <a:rPr lang="en-US" sz="2400" dirty="0" smtClean="0"/>
              <a:t> </a:t>
            </a:r>
            <a:r>
              <a:rPr lang="en-US" sz="2400" dirty="0"/>
              <a:t>defined over a small region on the retina. But that field also </a:t>
            </a:r>
            <a:r>
              <a:rPr lang="en-US" sz="2400" dirty="0" smtClean="0"/>
              <a:t>has a </a:t>
            </a:r>
            <a:r>
              <a:rPr lang="en-US" sz="2400" dirty="0">
                <a:solidFill>
                  <a:srgbClr val="0000FF"/>
                </a:solidFill>
              </a:rPr>
              <a:t>temporal structure</a:t>
            </a:r>
            <a:r>
              <a:rPr lang="en-US" sz="2400" dirty="0"/>
              <a:t> defined over a small interval of time following the </a:t>
            </a:r>
            <a:r>
              <a:rPr lang="en-US" sz="2400" dirty="0" smtClean="0"/>
              <a:t>onset of </a:t>
            </a:r>
            <a:r>
              <a:rPr lang="en-US" sz="2400" dirty="0"/>
              <a:t>a stimulus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As each </a:t>
            </a:r>
            <a:r>
              <a:rPr lang="en-US" sz="2400" dirty="0"/>
              <a:t>cell only responds to motion of a particular spatial pattern, </a:t>
            </a:r>
            <a:r>
              <a:rPr lang="en-US" sz="2400" dirty="0" smtClean="0"/>
              <a:t>there exists </a:t>
            </a:r>
            <a:r>
              <a:rPr lang="en-US" sz="2400" dirty="0"/>
              <a:t>a </a:t>
            </a:r>
            <a:r>
              <a:rPr lang="en-US" sz="2400" dirty="0">
                <a:solidFill>
                  <a:srgbClr val="0000FF"/>
                </a:solidFill>
              </a:rPr>
              <a:t>spatiotemporal stimulus</a:t>
            </a:r>
            <a:r>
              <a:rPr lang="en-US" sz="2400" dirty="0"/>
              <a:t> that evokes the best response from </a:t>
            </a:r>
            <a:r>
              <a:rPr lang="en-US" sz="2400" dirty="0" smtClean="0"/>
              <a:t>each cell</a:t>
            </a:r>
            <a:r>
              <a:rPr lang="en-US" sz="2400" dirty="0"/>
              <a:t>, and that stimulus is usually the one that matches the </a:t>
            </a:r>
            <a:r>
              <a:rPr lang="en-US" sz="2400" dirty="0" smtClean="0"/>
              <a:t>spatiotemporal structure </a:t>
            </a:r>
            <a:r>
              <a:rPr lang="en-US" sz="2400" dirty="0"/>
              <a:t>of the cell’s receptive field.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283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in Primary Visual Cortex (V1)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789" y="1905000"/>
            <a:ext cx="4485796" cy="381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2057400"/>
            <a:ext cx="411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information from the two eyes is combined in right occipital lobe of </a:t>
            </a:r>
            <a:r>
              <a:rPr lang="en-US" dirty="0" smtClean="0"/>
              <a:t>monkey visual </a:t>
            </a:r>
            <a:r>
              <a:rPr lang="en-US" dirty="0"/>
              <a:t>cortex. </a:t>
            </a:r>
            <a:r>
              <a:rPr lang="en-US" dirty="0">
                <a:solidFill>
                  <a:srgbClr val="0000FF"/>
                </a:solidFill>
              </a:rPr>
              <a:t>Looking down on the surface of the cortex, input from the left eye </a:t>
            </a:r>
            <a:r>
              <a:rPr lang="en-US" dirty="0" smtClean="0">
                <a:solidFill>
                  <a:srgbClr val="0000FF"/>
                </a:solidFill>
              </a:rPr>
              <a:t>is represented </a:t>
            </a:r>
            <a:r>
              <a:rPr lang="en-US" dirty="0">
                <a:solidFill>
                  <a:srgbClr val="0000FF"/>
                </a:solidFill>
              </a:rPr>
              <a:t>by black stripes, and input from the right eye by white stripes. </a:t>
            </a:r>
            <a:r>
              <a:rPr lang="en-US" dirty="0" smtClean="0"/>
              <a:t>The right</a:t>
            </a:r>
            <a:r>
              <a:rPr lang="en-US" dirty="0"/>
              <a:t>-hand side represents the fovea. Obtained by injecting radioactive amino acid</a:t>
            </a:r>
          </a:p>
          <a:p>
            <a:r>
              <a:rPr lang="en-US" dirty="0"/>
              <a:t>into one eye, which is then transported along the visual pathway to eye-</a:t>
            </a:r>
            <a:r>
              <a:rPr lang="en-US" dirty="0" smtClean="0"/>
              <a:t>specific cells </a:t>
            </a:r>
            <a:r>
              <a:rPr lang="en-US" dirty="0"/>
              <a:t>in striate cortex. Redrawn courtesy of the Nobel Foundation from Hubel 1981.</a:t>
            </a:r>
          </a:p>
        </p:txBody>
      </p:sp>
    </p:spTree>
    <p:extLst>
      <p:ext uri="{BB962C8B-B14F-4D97-AF65-F5344CB8AC3E}">
        <p14:creationId xmlns:p14="http://schemas.microsoft.com/office/powerpoint/2010/main" val="349433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Hypercolumns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Picture 1" descr="Hypothetical hyper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95400"/>
            <a:ext cx="4616375" cy="4970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905000"/>
            <a:ext cx="350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detect a line of any orientation within any region of the retinal image</a:t>
            </a:r>
            <a:r>
              <a:rPr lang="en-US" dirty="0" smtClean="0"/>
              <a:t>, the </a:t>
            </a:r>
            <a:r>
              <a:rPr lang="en-US" dirty="0"/>
              <a:t>brain must have a “</a:t>
            </a:r>
            <a:r>
              <a:rPr lang="en-US" dirty="0">
                <a:solidFill>
                  <a:srgbClr val="0000FF"/>
                </a:solidFill>
              </a:rPr>
              <a:t>complete set</a:t>
            </a:r>
            <a:r>
              <a:rPr lang="en-US" dirty="0"/>
              <a:t>” of simple cells that have preferred</a:t>
            </a:r>
          </a:p>
          <a:p>
            <a:r>
              <a:rPr lang="en-US" dirty="0"/>
              <a:t>orientations that span the range from 0 to 180 degrees for every </a:t>
            </a:r>
            <a:r>
              <a:rPr lang="en-US" dirty="0" smtClean="0"/>
              <a:t>small patch </a:t>
            </a:r>
            <a:r>
              <a:rPr lang="en-US" dirty="0"/>
              <a:t>of the retinal image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An example of </a:t>
            </a:r>
            <a:r>
              <a:rPr lang="en-US" dirty="0" smtClean="0"/>
              <a:t>a simplified </a:t>
            </a:r>
            <a:r>
              <a:rPr lang="en-US" dirty="0" smtClean="0">
                <a:solidFill>
                  <a:srgbClr val="0000FF"/>
                </a:solidFill>
              </a:rPr>
              <a:t>hypothetical</a:t>
            </a:r>
            <a:r>
              <a:rPr lang="en-US" dirty="0" smtClean="0"/>
              <a:t> </a:t>
            </a:r>
            <a:r>
              <a:rPr lang="en-US" dirty="0" err="1" smtClean="0"/>
              <a:t>hypercolumn</a:t>
            </a:r>
            <a:r>
              <a:rPr lang="en-US" dirty="0" smtClean="0"/>
              <a:t> </a:t>
            </a:r>
            <a:r>
              <a:rPr lang="en-US" dirty="0"/>
              <a:t>that can detect only orientation, size, and </a:t>
            </a:r>
            <a:r>
              <a:rPr lang="en-US" dirty="0" err="1" smtClean="0"/>
              <a:t>ocularity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shown in the diagram at the top of figure 4.14.</a:t>
            </a:r>
          </a:p>
        </p:txBody>
      </p:sp>
    </p:spTree>
    <p:extLst>
      <p:ext uri="{BB962C8B-B14F-4D97-AF65-F5344CB8AC3E}">
        <p14:creationId xmlns:p14="http://schemas.microsoft.com/office/powerpoint/2010/main" val="222291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in Head?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905000"/>
          </a:xfrm>
        </p:spPr>
        <p:txBody>
          <a:bodyPr/>
          <a:lstStyle/>
          <a:p>
            <a:r>
              <a:rPr lang="en-US" sz="2400" dirty="0"/>
              <a:t>the brain’s representation of the </a:t>
            </a:r>
            <a:r>
              <a:rPr lang="en-US" sz="2400" dirty="0" smtClean="0"/>
              <a:t>retinal image </a:t>
            </a:r>
            <a:r>
              <a:rPr lang="en-US" sz="2400" dirty="0"/>
              <a:t>needn’t look anything like that image. More generally, there’s </a:t>
            </a:r>
            <a:r>
              <a:rPr lang="en-US" sz="2400" dirty="0" smtClean="0"/>
              <a:t>no reason </a:t>
            </a:r>
            <a:r>
              <a:rPr lang="en-US" sz="2400" dirty="0"/>
              <a:t>to suppose that the brain’s representation of anything </a:t>
            </a:r>
            <a:r>
              <a:rPr lang="en-US" sz="2400" dirty="0" smtClean="0"/>
              <a:t>should resemble </a:t>
            </a:r>
            <a:r>
              <a:rPr lang="en-US" sz="2400" dirty="0"/>
              <a:t>that thing, any more than the word sheep should resemble </a:t>
            </a:r>
            <a:r>
              <a:rPr lang="en-US" sz="2400" dirty="0" smtClean="0"/>
              <a:t>a woolly </a:t>
            </a:r>
            <a:r>
              <a:rPr lang="en-US" sz="2400" dirty="0"/>
              <a:t>mammal.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3810000"/>
            <a:ext cx="3187700" cy="2772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86200"/>
            <a:ext cx="2743200" cy="27432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3886200" y="4876800"/>
            <a:ext cx="990600" cy="609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91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Packing Problem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126M photoreceptors -&gt; 1 M ganglion cells -&gt; 10 B V1 cells</a:t>
            </a:r>
          </a:p>
          <a:p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all the information implicit in a retinal </a:t>
            </a:r>
            <a:r>
              <a:rPr lang="en-US" sz="2400" dirty="0" smtClean="0"/>
              <a:t>image of 126M cells </a:t>
            </a:r>
            <a:r>
              <a:rPr lang="en-US" sz="2400" dirty="0"/>
              <a:t>is represented in </a:t>
            </a:r>
            <a:r>
              <a:rPr lang="en-US" sz="2400" dirty="0" smtClean="0"/>
              <a:t>the outputs </a:t>
            </a:r>
            <a:r>
              <a:rPr lang="en-US" sz="2400" dirty="0"/>
              <a:t>of a million ganglion cells and if the cells of the visual </a:t>
            </a:r>
            <a:r>
              <a:rPr lang="en-US" sz="2400" dirty="0" smtClean="0"/>
              <a:t>cortex cannot </a:t>
            </a:r>
            <a:r>
              <a:rPr lang="en-US" sz="2400" dirty="0"/>
              <a:t>add new information about the retinal image (and </a:t>
            </a:r>
            <a:r>
              <a:rPr lang="en-US" sz="2400" dirty="0" smtClean="0"/>
              <a:t>information theory </a:t>
            </a:r>
            <a:r>
              <a:rPr lang="en-US" sz="2400" dirty="0"/>
              <a:t>assures us they cannot), </a:t>
            </a:r>
            <a:r>
              <a:rPr lang="en-US" sz="2400" dirty="0">
                <a:solidFill>
                  <a:srgbClr val="800000"/>
                </a:solidFill>
              </a:rPr>
              <a:t>then why are there 10 billion cells in </a:t>
            </a:r>
            <a:r>
              <a:rPr lang="en-US" sz="2400" dirty="0" smtClean="0">
                <a:solidFill>
                  <a:srgbClr val="800000"/>
                </a:solidFill>
              </a:rPr>
              <a:t>the primary </a:t>
            </a:r>
            <a:r>
              <a:rPr lang="en-US" sz="2400" dirty="0">
                <a:solidFill>
                  <a:srgbClr val="800000"/>
                </a:solidFill>
              </a:rPr>
              <a:t>visual (striate) </a:t>
            </a:r>
            <a:r>
              <a:rPr lang="en-US" sz="2400" dirty="0" smtClean="0">
                <a:solidFill>
                  <a:srgbClr val="800000"/>
                </a:solidFill>
              </a:rPr>
              <a:t>cortex (</a:t>
            </a:r>
            <a:r>
              <a:rPr lang="en-US" sz="2400" dirty="0" smtClean="0">
                <a:solidFill>
                  <a:srgbClr val="3366FF"/>
                </a:solidFill>
              </a:rPr>
              <a:t>among </a:t>
            </a:r>
            <a:r>
              <a:rPr lang="en-US" sz="2400" dirty="0" smtClean="0">
                <a:solidFill>
                  <a:srgbClr val="0000FF"/>
                </a:solidFill>
              </a:rPr>
              <a:t>25 </a:t>
            </a:r>
            <a:r>
              <a:rPr lang="en-US" sz="2400" dirty="0">
                <a:solidFill>
                  <a:srgbClr val="0000FF"/>
                </a:solidFill>
              </a:rPr>
              <a:t>billion neurons</a:t>
            </a:r>
            <a:r>
              <a:rPr lang="en-US" sz="2400" dirty="0" smtClean="0">
                <a:solidFill>
                  <a:srgbClr val="800000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57475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Neurons, Receptive Fields &amp; Human Brain</a:t>
            </a:r>
          </a:p>
          <a:p>
            <a:r>
              <a:rPr lang="en-US" dirty="0" smtClean="0"/>
              <a:t>From Retina to Visual Cortex</a:t>
            </a:r>
          </a:p>
          <a:p>
            <a:r>
              <a:rPr lang="en-US" dirty="0" smtClean="0"/>
              <a:t>Primary Visual Cortex (V1)</a:t>
            </a:r>
          </a:p>
          <a:p>
            <a:r>
              <a:rPr lang="en-US" dirty="0" smtClean="0"/>
              <a:t>Secondary Visual Cortex (V2) </a:t>
            </a:r>
            <a:r>
              <a:rPr lang="en-US" dirty="0" smtClean="0">
                <a:solidFill>
                  <a:srgbClr val="FF0000"/>
                </a:solidFill>
              </a:rPr>
              <a:t>- optional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Packing Problem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267200"/>
          </a:xfrm>
        </p:spPr>
        <p:txBody>
          <a:bodyPr/>
          <a:lstStyle/>
          <a:p>
            <a:r>
              <a:rPr lang="en-US" sz="2400" dirty="0" smtClean="0"/>
              <a:t>126M photoreceptors -&gt; 1 M ganglion cells -&gt; 10 B V1 cells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task of the visual cortex is not to add information (which it </a:t>
            </a:r>
            <a:r>
              <a:rPr lang="en-US" sz="2400" dirty="0" smtClean="0"/>
              <a:t>cannot do</a:t>
            </a:r>
            <a:r>
              <a:rPr lang="en-US" sz="2400" dirty="0"/>
              <a:t>), but to </a:t>
            </a:r>
            <a:r>
              <a:rPr lang="en-US" sz="2400" dirty="0">
                <a:solidFill>
                  <a:srgbClr val="0000FF"/>
                </a:solidFill>
              </a:rPr>
              <a:t>make explicit that which is merely implicit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62400" y="2590800"/>
            <a:ext cx="5173133" cy="2819400"/>
            <a:chOff x="3962400" y="2590800"/>
            <a:chExt cx="5173133" cy="2819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7888" y="2590800"/>
              <a:ext cx="3767645" cy="2819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62400" y="2590800"/>
              <a:ext cx="14478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rgbClr val="800000"/>
                  </a:solidFill>
                </a:rPr>
                <a:t>Orientation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Texture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Motion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Contrast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Depth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Color</a:t>
              </a:r>
            </a:p>
            <a:p>
              <a:pPr algn="r"/>
              <a:r>
                <a:rPr lang="en-US" dirty="0">
                  <a:solidFill>
                    <a:srgbClr val="800000"/>
                  </a:solidFill>
                </a:rPr>
                <a:t>Brightness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91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Neurons, Receptive Fields &amp; Human Brain</a:t>
            </a:r>
          </a:p>
          <a:p>
            <a:r>
              <a:rPr lang="en-US" dirty="0" smtClean="0"/>
              <a:t>From Retina to Visual Cortex</a:t>
            </a:r>
          </a:p>
          <a:p>
            <a:r>
              <a:rPr lang="en-US" dirty="0" smtClean="0"/>
              <a:t>Primary Visual Cortex (V1)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Secondary Visual Cortex (V2)</a:t>
            </a:r>
            <a:r>
              <a:rPr lang="en-US" dirty="0" smtClean="0">
                <a:solidFill>
                  <a:srgbClr val="FF0000"/>
                </a:solidFill>
              </a:rPr>
              <a:t> -optional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05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Visual Cortex (V2)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Overview</a:t>
            </a:r>
          </a:p>
          <a:p>
            <a:r>
              <a:rPr lang="en-US" dirty="0" smtClean="0"/>
              <a:t>Color Cortex</a:t>
            </a:r>
          </a:p>
          <a:p>
            <a:r>
              <a:rPr lang="en-US" dirty="0" smtClean="0"/>
              <a:t>Motion Cortex</a:t>
            </a:r>
          </a:p>
          <a:p>
            <a:r>
              <a:rPr lang="en-US" dirty="0" smtClean="0"/>
              <a:t>Losing </a:t>
            </a:r>
            <a:r>
              <a:rPr lang="en-US" dirty="0" err="1" smtClean="0"/>
              <a:t>Retinotopy</a:t>
            </a:r>
            <a:endParaRPr lang="en-US" dirty="0" smtClean="0"/>
          </a:p>
          <a:p>
            <a:r>
              <a:rPr lang="en-US" dirty="0" err="1" smtClean="0"/>
              <a:t>Inferotemporal</a:t>
            </a:r>
            <a:r>
              <a:rPr lang="en-US" dirty="0" smtClean="0"/>
              <a:t> Cortex (grandmother cell)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304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Visual Cortex (V2)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886200"/>
          </a:xfrm>
        </p:spPr>
        <p:txBody>
          <a:bodyPr/>
          <a:lstStyle/>
          <a:p>
            <a:r>
              <a:rPr lang="en-US" sz="2400" dirty="0"/>
              <a:t>Information in V2 is </a:t>
            </a:r>
            <a:r>
              <a:rPr lang="en-US" sz="2400" dirty="0" smtClean="0"/>
              <a:t>organized into </a:t>
            </a:r>
            <a:r>
              <a:rPr lang="en-US" sz="2400" dirty="0">
                <a:solidFill>
                  <a:srgbClr val="0000FF"/>
                </a:solidFill>
              </a:rPr>
              <a:t>parallel stripes</a:t>
            </a:r>
            <a:r>
              <a:rPr lang="en-US" sz="2400" dirty="0"/>
              <a:t>.</a:t>
            </a:r>
            <a:endParaRPr lang="en-US" sz="2400" dirty="0" smtClean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thin stripes</a:t>
            </a:r>
            <a:r>
              <a:rPr lang="en-US" sz="2400" dirty="0"/>
              <a:t> receive their inputs from </a:t>
            </a:r>
            <a:r>
              <a:rPr lang="en-US" sz="2400" dirty="0">
                <a:solidFill>
                  <a:srgbClr val="FF0000"/>
                </a:solidFill>
              </a:rPr>
              <a:t>color </a:t>
            </a:r>
            <a:r>
              <a:rPr lang="en-US" sz="2400" dirty="0"/>
              <a:t>blobs in striate cortex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00FF"/>
                </a:solidFill>
              </a:rPr>
              <a:t>thick stripes</a:t>
            </a:r>
            <a:r>
              <a:rPr lang="en-US" sz="2400" dirty="0"/>
              <a:t> receive their inputs from layer 4B of </a:t>
            </a:r>
            <a:r>
              <a:rPr lang="en-US" sz="2400" dirty="0" smtClean="0"/>
              <a:t>striate cortex</a:t>
            </a:r>
            <a:r>
              <a:rPr lang="en-US" sz="2400" dirty="0"/>
              <a:t>, which is part of the </a:t>
            </a:r>
            <a:r>
              <a:rPr lang="en-US" sz="2400" dirty="0" err="1">
                <a:solidFill>
                  <a:srgbClr val="0000FF"/>
                </a:solidFill>
              </a:rPr>
              <a:t>magno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(M) </a:t>
            </a:r>
            <a:r>
              <a:rPr lang="en-US" sz="2400" dirty="0" smtClean="0"/>
              <a:t>pathway, thus </a:t>
            </a:r>
            <a:r>
              <a:rPr lang="en-US" sz="2400" dirty="0" smtClean="0">
                <a:solidFill>
                  <a:srgbClr val="FF0000"/>
                </a:solidFill>
              </a:rPr>
              <a:t>specific </a:t>
            </a:r>
            <a:r>
              <a:rPr lang="en-US" sz="2400" dirty="0">
                <a:solidFill>
                  <a:srgbClr val="FF0000"/>
                </a:solidFill>
              </a:rPr>
              <a:t>orientations, </a:t>
            </a:r>
            <a:r>
              <a:rPr lang="en-US" sz="2400" dirty="0" smtClean="0">
                <a:solidFill>
                  <a:srgbClr val="FF0000"/>
                </a:solidFill>
              </a:rPr>
              <a:t>and </a:t>
            </a:r>
            <a:r>
              <a:rPr lang="en-US" sz="2400" dirty="0">
                <a:solidFill>
                  <a:srgbClr val="FF0000"/>
                </a:solidFill>
              </a:rPr>
              <a:t>binocular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 smtClean="0"/>
              <a:t>pale </a:t>
            </a:r>
            <a:r>
              <a:rPr lang="en-US" sz="2400" dirty="0" err="1" smtClean="0">
                <a:solidFill>
                  <a:srgbClr val="0000FF"/>
                </a:solidFill>
              </a:rPr>
              <a:t>interstripes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of V2</a:t>
            </a:r>
            <a:r>
              <a:rPr lang="en-US" sz="2400" dirty="0"/>
              <a:t> receive their inputs from the complex and </a:t>
            </a:r>
            <a:r>
              <a:rPr lang="en-US" sz="2400" dirty="0" err="1" smtClean="0"/>
              <a:t>hypercomplex</a:t>
            </a:r>
            <a:r>
              <a:rPr lang="en-US" sz="2400" dirty="0"/>
              <a:t> </a:t>
            </a:r>
            <a:r>
              <a:rPr lang="en-US" sz="2400" dirty="0" smtClean="0"/>
              <a:t>cells from </a:t>
            </a:r>
            <a:r>
              <a:rPr lang="en-US" sz="2400" dirty="0" err="1" smtClean="0">
                <a:solidFill>
                  <a:srgbClr val="0000FF"/>
                </a:solidFill>
              </a:rPr>
              <a:t>parvo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/>
              <a:t>layers of the LGN, they respond best to </a:t>
            </a:r>
            <a:r>
              <a:rPr lang="en-US" sz="2400" dirty="0">
                <a:solidFill>
                  <a:srgbClr val="FF0000"/>
                </a:solidFill>
              </a:rPr>
              <a:t>oriented lines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Despite this division, </a:t>
            </a:r>
            <a:r>
              <a:rPr lang="en-US" sz="2400" dirty="0">
                <a:solidFill>
                  <a:srgbClr val="0000FF"/>
                </a:solidFill>
              </a:rPr>
              <a:t>adjacent stripes respond to the </a:t>
            </a:r>
            <a:r>
              <a:rPr lang="en-US" sz="2400" dirty="0" smtClean="0">
                <a:solidFill>
                  <a:srgbClr val="0000FF"/>
                </a:solidFill>
              </a:rPr>
              <a:t>same region </a:t>
            </a:r>
            <a:r>
              <a:rPr lang="en-US" sz="2400" dirty="0">
                <a:solidFill>
                  <a:srgbClr val="0000FF"/>
                </a:solidFill>
              </a:rPr>
              <a:t>of retina</a:t>
            </a:r>
            <a:r>
              <a:rPr lang="en-US" sz="2400" dirty="0"/>
              <a:t>, ensuring </a:t>
            </a:r>
            <a:r>
              <a:rPr lang="en-US" sz="2400" dirty="0" err="1" smtClean="0"/>
              <a:t>retinotopic</a:t>
            </a:r>
            <a:r>
              <a:rPr lang="en-US" sz="2400" dirty="0" smtClean="0"/>
              <a:t> </a:t>
            </a:r>
            <a:r>
              <a:rPr lang="en-US" sz="2400" dirty="0"/>
              <a:t>map </a:t>
            </a:r>
            <a:r>
              <a:rPr lang="en-US" sz="2400" dirty="0" smtClean="0"/>
              <a:t>in </a:t>
            </a:r>
            <a:r>
              <a:rPr lang="en-US" sz="2400" dirty="0"/>
              <a:t>striate </a:t>
            </a:r>
            <a:r>
              <a:rPr lang="en-US" sz="2400" dirty="0" smtClean="0"/>
              <a:t>cortex (V1) is </a:t>
            </a:r>
            <a:r>
              <a:rPr lang="en-US" sz="2400" dirty="0"/>
              <a:t>approximately preserved in V2.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8946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(and Shape) </a:t>
            </a:r>
            <a:r>
              <a:rPr lang="en-US" dirty="0"/>
              <a:t>Cortex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8288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The thin stripes and </a:t>
            </a:r>
            <a:r>
              <a:rPr lang="en-US" sz="2400" dirty="0" err="1"/>
              <a:t>interstripes</a:t>
            </a:r>
            <a:r>
              <a:rPr lang="en-US" sz="2400" dirty="0"/>
              <a:t> of V2, both of which belong to the </a:t>
            </a:r>
            <a:r>
              <a:rPr lang="en-US" sz="2400" dirty="0" err="1" smtClean="0">
                <a:solidFill>
                  <a:srgbClr val="0000FF"/>
                </a:solidFill>
              </a:rPr>
              <a:t>parvocellular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0000FF"/>
                </a:solidFill>
              </a:rPr>
              <a:t>P) stream, project to the “color area” V4.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/>
              <a:t>V4 seems not to have an accurate </a:t>
            </a:r>
            <a:r>
              <a:rPr lang="en-US" sz="2400" dirty="0" err="1" smtClean="0"/>
              <a:t>retinotopic</a:t>
            </a:r>
            <a:r>
              <a:rPr lang="en-US" sz="2400" dirty="0"/>
              <a:t> </a:t>
            </a:r>
            <a:r>
              <a:rPr lang="en-US" sz="2400" dirty="0" smtClean="0"/>
              <a:t>map</a:t>
            </a:r>
            <a:r>
              <a:rPr lang="en-US" sz="2400" dirty="0"/>
              <a:t>, probably because its primary concern is </a:t>
            </a:r>
            <a:r>
              <a:rPr lang="en-US" sz="2400" dirty="0">
                <a:solidFill>
                  <a:srgbClr val="0000FF"/>
                </a:solidFill>
              </a:rPr>
              <a:t>color and shape</a:t>
            </a:r>
            <a:r>
              <a:rPr lang="en-US" sz="2400" dirty="0"/>
              <a:t>, rather </a:t>
            </a:r>
            <a:r>
              <a:rPr lang="en-US" sz="2400" dirty="0" smtClean="0"/>
              <a:t>than retinal </a:t>
            </a:r>
            <a:r>
              <a:rPr lang="en-US" sz="2400" dirty="0"/>
              <a:t>location.</a:t>
            </a:r>
            <a:endParaRPr lang="en-US" sz="2400" dirty="0" smtClean="0"/>
          </a:p>
          <a:p>
            <a:r>
              <a:rPr lang="en-US" sz="2400" dirty="0"/>
              <a:t>The dominant organizing principle for a given cortical map is called </a:t>
            </a:r>
            <a:r>
              <a:rPr lang="en-US" sz="2400" dirty="0" smtClean="0"/>
              <a:t>its </a:t>
            </a:r>
            <a:r>
              <a:rPr lang="en-US" sz="2400" dirty="0" smtClean="0">
                <a:solidFill>
                  <a:srgbClr val="0000FF"/>
                </a:solidFill>
              </a:rPr>
              <a:t>primary </a:t>
            </a:r>
            <a:r>
              <a:rPr lang="en-US" sz="2400" dirty="0">
                <a:solidFill>
                  <a:srgbClr val="0000FF"/>
                </a:solidFill>
              </a:rPr>
              <a:t>index</a:t>
            </a:r>
            <a:r>
              <a:rPr lang="en-US" sz="2400" dirty="0"/>
              <a:t>. For example, within striate cortex, the primary index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0000"/>
                </a:solidFill>
              </a:rPr>
              <a:t>spatial</a:t>
            </a:r>
            <a:r>
              <a:rPr lang="en-US" sz="2400" dirty="0" smtClean="0"/>
              <a:t> </a:t>
            </a:r>
            <a:r>
              <a:rPr lang="en-US" sz="2400" dirty="0"/>
              <a:t>(because the structure of this map is dominated by retinal position)</a:t>
            </a:r>
            <a:r>
              <a:rPr lang="en-US" sz="2400" dirty="0" smtClean="0"/>
              <a:t>, whereas </a:t>
            </a:r>
            <a:r>
              <a:rPr lang="en-US" sz="2400" dirty="0"/>
              <a:t>its secondary indices include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4162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(and Stereo) </a:t>
            </a:r>
            <a:r>
              <a:rPr lang="en-US" dirty="0"/>
              <a:t>Cortex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09600" y="1828800"/>
            <a:ext cx="822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The thick stripes of V2, which belong to the </a:t>
            </a:r>
            <a:r>
              <a:rPr lang="en-US" sz="2400" dirty="0" err="1">
                <a:solidFill>
                  <a:srgbClr val="0000FF"/>
                </a:solidFill>
              </a:rPr>
              <a:t>magnocellular</a:t>
            </a:r>
            <a:r>
              <a:rPr lang="en-US" sz="2400" dirty="0">
                <a:solidFill>
                  <a:srgbClr val="0000FF"/>
                </a:solidFill>
              </a:rPr>
              <a:t> (M) stream</a:t>
            </a:r>
            <a:r>
              <a:rPr lang="en-US" sz="2400" dirty="0" smtClean="0"/>
              <a:t>, project </a:t>
            </a:r>
            <a:r>
              <a:rPr lang="en-US" sz="2400" dirty="0"/>
              <a:t>to the</a:t>
            </a:r>
            <a:r>
              <a:rPr lang="en-US" sz="2400" dirty="0">
                <a:solidFill>
                  <a:srgbClr val="0000FF"/>
                </a:solidFill>
              </a:rPr>
              <a:t> “motion area” V5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2400" dirty="0" smtClean="0"/>
              <a:t>Cells </a:t>
            </a:r>
            <a:r>
              <a:rPr lang="en-US" sz="2400" dirty="0"/>
              <a:t>in V5 not only respond to </a:t>
            </a:r>
            <a:r>
              <a:rPr lang="en-US" sz="2400" dirty="0">
                <a:solidFill>
                  <a:srgbClr val="0000FF"/>
                </a:solidFill>
              </a:rPr>
              <a:t>motion</a:t>
            </a:r>
            <a:r>
              <a:rPr lang="en-US" sz="2400" dirty="0"/>
              <a:t>; they also respond </a:t>
            </a:r>
            <a:r>
              <a:rPr lang="en-US" sz="2400" dirty="0" smtClean="0"/>
              <a:t>to other </a:t>
            </a:r>
            <a:r>
              <a:rPr lang="en-US" sz="2400" dirty="0"/>
              <a:t>parameters, especially </a:t>
            </a:r>
            <a:r>
              <a:rPr lang="en-US" sz="2400" dirty="0">
                <a:solidFill>
                  <a:srgbClr val="0000FF"/>
                </a:solidFill>
              </a:rPr>
              <a:t>stereo </a:t>
            </a:r>
            <a:r>
              <a:rPr lang="en-US" sz="2400" dirty="0" smtClean="0">
                <a:solidFill>
                  <a:srgbClr val="0000FF"/>
                </a:solidFill>
              </a:rPr>
              <a:t>disparity</a:t>
            </a:r>
          </a:p>
          <a:p>
            <a:r>
              <a:rPr lang="en-US" sz="2400" dirty="0"/>
              <a:t>Just as V4 has reduced </a:t>
            </a:r>
            <a:r>
              <a:rPr lang="en-US" sz="2400" dirty="0" err="1" smtClean="0"/>
              <a:t>retinotopy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/>
              <a:t>point-for-point mapping of cortical to retinal neurons), so the relative </a:t>
            </a:r>
            <a:r>
              <a:rPr lang="en-US" sz="2400" dirty="0" smtClean="0"/>
              <a:t>lack of </a:t>
            </a:r>
            <a:r>
              <a:rPr lang="en-US" sz="2400" dirty="0" err="1"/>
              <a:t>retinotopy</a:t>
            </a:r>
            <a:r>
              <a:rPr lang="en-US" sz="2400" dirty="0"/>
              <a:t> in V5 may exemplify how the purely spatial primary </a:t>
            </a:r>
            <a:r>
              <a:rPr lang="en-US" sz="2400" dirty="0" smtClean="0"/>
              <a:t>index apparent </a:t>
            </a:r>
            <a:r>
              <a:rPr lang="en-US" sz="2400" dirty="0"/>
              <a:t>in V1 (striate cortex) and V2 may be replaced by the non-</a:t>
            </a:r>
            <a:r>
              <a:rPr lang="en-US" sz="2400" dirty="0" smtClean="0"/>
              <a:t>spatial primary </a:t>
            </a:r>
            <a:r>
              <a:rPr lang="en-US" sz="2400" dirty="0"/>
              <a:t>index of motion in V5.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4162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Losing </a:t>
            </a:r>
            <a:r>
              <a:rPr lang="en-US" dirty="0" err="1"/>
              <a:t>Retinotopy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038600"/>
          </a:xfrm>
        </p:spPr>
        <p:txBody>
          <a:bodyPr/>
          <a:lstStyle/>
          <a:p>
            <a:r>
              <a:rPr lang="en-US" sz="2400" dirty="0"/>
              <a:t>Although there’s little doubt that the striate cortex provides a </a:t>
            </a:r>
            <a:r>
              <a:rPr lang="en-US" sz="2400" dirty="0" smtClean="0"/>
              <a:t>reasonably accurate </a:t>
            </a:r>
            <a:r>
              <a:rPr lang="en-US" sz="2400" dirty="0"/>
              <a:t>map of the retinal image, other visual areas seem to supplant </a:t>
            </a:r>
            <a:r>
              <a:rPr lang="en-US" sz="2400" dirty="0" smtClean="0"/>
              <a:t>this </a:t>
            </a:r>
            <a:r>
              <a:rPr lang="en-US" sz="2400" dirty="0" err="1" smtClean="0"/>
              <a:t>retinotopy</a:t>
            </a:r>
            <a:r>
              <a:rPr lang="en-US" sz="2400" dirty="0" smtClean="0"/>
              <a:t> </a:t>
            </a:r>
            <a:r>
              <a:rPr lang="en-US" sz="2400" dirty="0"/>
              <a:t>with some other property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One explanation for this loss of </a:t>
            </a:r>
            <a:r>
              <a:rPr lang="en-US" sz="2400" dirty="0" err="1" smtClean="0"/>
              <a:t>retinotopy</a:t>
            </a:r>
            <a:r>
              <a:rPr lang="en-US" sz="2400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that the primary and secondary indexes gradually swap </a:t>
            </a:r>
            <a:r>
              <a:rPr lang="en-US" sz="2400" dirty="0" smtClean="0"/>
              <a:t>places as </a:t>
            </a:r>
            <a:r>
              <a:rPr lang="en-US" sz="2400" dirty="0"/>
              <a:t>we move away from the striate cortex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From space index to indices in color, motion, disparity, etc.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2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Inferotemporal</a:t>
            </a:r>
            <a:r>
              <a:rPr lang="en-US" dirty="0"/>
              <a:t> Cortex (</a:t>
            </a:r>
            <a:r>
              <a:rPr lang="en-US" dirty="0">
                <a:solidFill>
                  <a:srgbClr val="0000FF"/>
                </a:solidFill>
              </a:rPr>
              <a:t>grandmother cell</a:t>
            </a:r>
            <a:r>
              <a:rPr lang="en-US" dirty="0"/>
              <a:t>)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4191000" cy="3886200"/>
          </a:xfrm>
        </p:spPr>
        <p:txBody>
          <a:bodyPr/>
          <a:lstStyle/>
          <a:p>
            <a:r>
              <a:rPr lang="en-US" sz="2000" dirty="0" smtClean="0"/>
              <a:t>What </a:t>
            </a:r>
            <a:r>
              <a:rPr lang="en-US" sz="2000" dirty="0"/>
              <a:t>if different cells responded to different views of your </a:t>
            </a:r>
            <a:r>
              <a:rPr lang="en-US" sz="2000" dirty="0">
                <a:solidFill>
                  <a:srgbClr val="FF0000"/>
                </a:solidFill>
              </a:rPr>
              <a:t>grandmother</a:t>
            </a:r>
            <a:r>
              <a:rPr lang="en-US" sz="2000" dirty="0"/>
              <a:t>,  and what if the outputs of all these cells converged on a single cell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view-selective cortical cells describe above may also be organized according to temporal context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Other high-order features that seem to be </a:t>
            </a:r>
            <a:r>
              <a:rPr lang="en-US" sz="2000" dirty="0" smtClean="0"/>
              <a:t>in </a:t>
            </a:r>
            <a:r>
              <a:rPr lang="en-US" sz="2000" dirty="0" err="1" smtClean="0"/>
              <a:t>inferotemporal</a:t>
            </a:r>
            <a:r>
              <a:rPr lang="en-US" sz="2000" dirty="0" smtClean="0"/>
              <a:t> cortex </a:t>
            </a:r>
            <a:r>
              <a:rPr lang="en-US" sz="2000" dirty="0"/>
              <a:t>include </a:t>
            </a:r>
            <a:r>
              <a:rPr lang="en-US" sz="2000" dirty="0">
                <a:solidFill>
                  <a:srgbClr val="FF0000"/>
                </a:solidFill>
              </a:rPr>
              <a:t>hands, faces, walking humans, and objects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05000"/>
            <a:ext cx="4038599" cy="3002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9867" y="4876800"/>
            <a:ext cx="4267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point in a small region of </a:t>
            </a:r>
            <a:r>
              <a:rPr lang="en-US" dirty="0" err="1"/>
              <a:t>inferotemporal</a:t>
            </a:r>
            <a:r>
              <a:rPr lang="en-US" dirty="0"/>
              <a:t> </a:t>
            </a:r>
            <a:r>
              <a:rPr lang="en-US" dirty="0" smtClean="0"/>
              <a:t>cortex seems </a:t>
            </a:r>
            <a:r>
              <a:rPr lang="en-US" dirty="0"/>
              <a:t>to represent a different view of a face. But perhaps the most </a:t>
            </a:r>
            <a:r>
              <a:rPr lang="en-US" dirty="0" smtClean="0"/>
              <a:t>surprising finding </a:t>
            </a:r>
            <a:r>
              <a:rPr lang="en-US" dirty="0"/>
              <a:t>is that nearby cells respond to similar views of the face.</a:t>
            </a:r>
          </a:p>
        </p:txBody>
      </p:sp>
    </p:spTree>
    <p:extLst>
      <p:ext uri="{BB962C8B-B14F-4D97-AF65-F5344CB8AC3E}">
        <p14:creationId xmlns:p14="http://schemas.microsoft.com/office/powerpoint/2010/main" val="174162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Neurons, Receptive Fields &amp; Human Brain</a:t>
            </a:r>
          </a:p>
          <a:p>
            <a:r>
              <a:rPr lang="en-US" dirty="0" smtClean="0"/>
              <a:t>From Retina to Visual Cortex</a:t>
            </a:r>
          </a:p>
          <a:p>
            <a:r>
              <a:rPr lang="en-US" dirty="0" smtClean="0"/>
              <a:t>Primary Visual Cortex (V1)</a:t>
            </a:r>
          </a:p>
          <a:p>
            <a:r>
              <a:rPr lang="en-US" dirty="0" smtClean="0"/>
              <a:t>Secondary Visual Cortex (V2)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05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(Ch. 3 and Ch. 4)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Neurons, Receptive Fields &amp; Human Brain</a:t>
            </a:r>
          </a:p>
          <a:p>
            <a:r>
              <a:rPr lang="en-US" dirty="0" smtClean="0"/>
              <a:t>From Retina to Visual Cortex</a:t>
            </a:r>
          </a:p>
          <a:p>
            <a:r>
              <a:rPr lang="en-US" dirty="0" smtClean="0"/>
              <a:t>Primary Visual Cortex (V1)</a:t>
            </a:r>
          </a:p>
          <a:p>
            <a:r>
              <a:rPr lang="en-US" dirty="0" smtClean="0"/>
              <a:t>Secondary Visual Cortex (V2)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05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Division of Human Brain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Neurons and Synapses </a:t>
            </a:r>
            <a:r>
              <a:rPr lang="en-US" dirty="0" smtClean="0">
                <a:solidFill>
                  <a:srgbClr val="FF0000"/>
                </a:solidFill>
              </a:rPr>
              <a:t>-optional</a:t>
            </a:r>
          </a:p>
          <a:p>
            <a:r>
              <a:rPr lang="en-US" dirty="0" smtClean="0"/>
              <a:t>Receptive Fields</a:t>
            </a:r>
          </a:p>
          <a:p>
            <a:r>
              <a:rPr lang="en-US" dirty="0" smtClean="0"/>
              <a:t>Major Division of Human Brain</a:t>
            </a:r>
          </a:p>
          <a:p>
            <a:r>
              <a:rPr lang="en-US" dirty="0" smtClean="0"/>
              <a:t>Visual Cortex</a:t>
            </a:r>
          </a:p>
        </p:txBody>
      </p:sp>
    </p:spTree>
    <p:extLst>
      <p:ext uri="{BB962C8B-B14F-4D97-AF65-F5344CB8AC3E}">
        <p14:creationId xmlns:p14="http://schemas.microsoft.com/office/powerpoint/2010/main" val="283135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17876"/>
            <a:ext cx="2808661" cy="32113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113448"/>
            <a:ext cx="8305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While the fundamental structural unit of the brain is the </a:t>
            </a:r>
            <a:r>
              <a:rPr lang="en-US" dirty="0">
                <a:solidFill>
                  <a:srgbClr val="0000FF"/>
                </a:solidFill>
              </a:rPr>
              <a:t>neuron</a:t>
            </a:r>
            <a:r>
              <a:rPr lang="en-US" dirty="0"/>
              <a:t>, the currency</a:t>
            </a:r>
          </a:p>
          <a:p>
            <a:r>
              <a:rPr lang="en-US" dirty="0"/>
              <a:t>of the brain is the action potential or </a:t>
            </a:r>
            <a:r>
              <a:rPr lang="en-US" dirty="0">
                <a:solidFill>
                  <a:srgbClr val="0000FF"/>
                </a:solidFill>
              </a:rPr>
              <a:t>spike</a:t>
            </a:r>
            <a:r>
              <a:rPr lang="en-US" dirty="0"/>
              <a:t>, which travels at conduction</a:t>
            </a:r>
          </a:p>
          <a:p>
            <a:r>
              <a:rPr lang="en-US" dirty="0"/>
              <a:t>velocities from 1 to 120 meters (3 to 380 feet) per </a:t>
            </a:r>
            <a:r>
              <a:rPr lang="en-US" dirty="0" smtClean="0"/>
              <a:t>second. </a:t>
            </a:r>
            <a:r>
              <a:rPr lang="en-US" dirty="0"/>
              <a:t>If an insulating myelin sheath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00FF"/>
                </a:solidFill>
              </a:rPr>
              <a:t>signal booster</a:t>
            </a:r>
            <a:r>
              <a:rPr lang="en-US" dirty="0" smtClean="0"/>
              <a:t>) is </a:t>
            </a:r>
            <a:r>
              <a:rPr lang="en-US" dirty="0"/>
              <a:t>wrapped around the axon then the action potential propagates by “jumping” between gaps in the myelin </a:t>
            </a:r>
            <a:r>
              <a:rPr lang="en-US" dirty="0" smtClean="0"/>
              <a:t>sheath, otherwise the action potential </a:t>
            </a:r>
            <a:r>
              <a:rPr lang="en-US" dirty="0" smtClean="0">
                <a:solidFill>
                  <a:srgbClr val="0000FF"/>
                </a:solidFill>
              </a:rPr>
              <a:t>decays exponentially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ction poten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76400"/>
            <a:ext cx="46107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66800"/>
            <a:ext cx="4525879" cy="563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274838"/>
            <a:ext cx="3581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Synapse</a:t>
            </a:r>
            <a:r>
              <a:rPr lang="en-US" sz="2000" dirty="0"/>
              <a:t>. Each neuron receives inputs via its </a:t>
            </a:r>
            <a:r>
              <a:rPr lang="en-US" sz="2000" dirty="0">
                <a:solidFill>
                  <a:srgbClr val="0000FF"/>
                </a:solidFill>
              </a:rPr>
              <a:t>dendrites</a:t>
            </a:r>
            <a:r>
              <a:rPr lang="en-US" sz="2000" dirty="0"/>
              <a:t>. If these inputs are </a:t>
            </a:r>
            <a:r>
              <a:rPr lang="en-US" sz="2000" dirty="0" smtClean="0"/>
              <a:t>sufficiently</a:t>
            </a:r>
            <a:r>
              <a:rPr lang="en-US" sz="2000" dirty="0"/>
              <a:t> </a:t>
            </a:r>
            <a:r>
              <a:rPr lang="en-US" sz="2000" dirty="0" smtClean="0"/>
              <a:t>large </a:t>
            </a:r>
            <a:r>
              <a:rPr lang="en-US" sz="2000" dirty="0"/>
              <a:t>then an output in the form of an </a:t>
            </a:r>
            <a:r>
              <a:rPr lang="en-US" sz="2000" dirty="0">
                <a:solidFill>
                  <a:srgbClr val="0000FF"/>
                </a:solidFill>
              </a:rPr>
              <a:t>action potential</a:t>
            </a:r>
            <a:r>
              <a:rPr lang="en-US" sz="2000" dirty="0"/>
              <a:t> appears in the </a:t>
            </a:r>
            <a:r>
              <a:rPr lang="en-US" sz="2000" dirty="0" smtClean="0"/>
              <a:t>neuron’s </a:t>
            </a:r>
            <a:r>
              <a:rPr lang="en-US" sz="2000" b="1" dirty="0" smtClean="0">
                <a:solidFill>
                  <a:srgbClr val="0000FF"/>
                </a:solidFill>
              </a:rPr>
              <a:t>axon</a:t>
            </a:r>
            <a:r>
              <a:rPr lang="en-US" sz="2000" dirty="0"/>
              <a:t>. This causes chemical neurotransmitter to be released at the </a:t>
            </a:r>
            <a:r>
              <a:rPr lang="en-US" sz="2000" dirty="0">
                <a:solidFill>
                  <a:srgbClr val="0000FF"/>
                </a:solidFill>
              </a:rPr>
              <a:t>synapses</a:t>
            </a:r>
            <a:r>
              <a:rPr lang="en-US" sz="2000" dirty="0"/>
              <a:t> to </a:t>
            </a:r>
            <a:r>
              <a:rPr lang="en-US" sz="2000" dirty="0" smtClean="0"/>
              <a:t>other neurons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800000"/>
                </a:solidFill>
              </a:rPr>
              <a:t>Courtesy Creative Commons.</a:t>
            </a:r>
          </a:p>
        </p:txBody>
      </p:sp>
    </p:spTree>
    <p:extLst>
      <p:ext uri="{BB962C8B-B14F-4D97-AF65-F5344CB8AC3E}">
        <p14:creationId xmlns:p14="http://schemas.microsoft.com/office/powerpoint/2010/main" val="336670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retina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029200"/>
            <a:ext cx="8229600" cy="1676400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light rays that </a:t>
            </a:r>
            <a:r>
              <a:rPr lang="en-US" sz="2400" dirty="0" smtClean="0"/>
              <a:t>contribute to </a:t>
            </a:r>
            <a:r>
              <a:rPr lang="en-US" sz="2400" dirty="0"/>
              <a:t>the retinal image have to pass through </a:t>
            </a:r>
            <a:r>
              <a:rPr lang="en-US" sz="2400" dirty="0" smtClean="0"/>
              <a:t>layer </a:t>
            </a:r>
            <a:r>
              <a:rPr lang="en-US" sz="2400" dirty="0"/>
              <a:t>of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nerve fibers</a:t>
            </a:r>
            <a:r>
              <a:rPr lang="en-US" sz="2400" dirty="0"/>
              <a:t> </a:t>
            </a:r>
            <a:r>
              <a:rPr lang="en-US" sz="2400" dirty="0" smtClean="0"/>
              <a:t>and the </a:t>
            </a:r>
            <a:r>
              <a:rPr lang="en-US" sz="2400" dirty="0" smtClean="0">
                <a:solidFill>
                  <a:srgbClr val="FF0000"/>
                </a:solidFill>
              </a:rPr>
              <a:t>blood vessels </a:t>
            </a:r>
            <a:r>
              <a:rPr lang="en-US" sz="2400" dirty="0" smtClean="0"/>
              <a:t>before reaching </a:t>
            </a:r>
            <a:r>
              <a:rPr lang="en-US" sz="2400" dirty="0"/>
              <a:t>the light-sensitive </a:t>
            </a:r>
            <a:r>
              <a:rPr lang="en-US" sz="2400" dirty="0">
                <a:solidFill>
                  <a:srgbClr val="0000FF"/>
                </a:solidFill>
              </a:rPr>
              <a:t>photoreceptors</a:t>
            </a:r>
            <a:r>
              <a:rPr lang="en-US" sz="2400" dirty="0"/>
              <a:t>. </a:t>
            </a:r>
          </a:p>
        </p:txBody>
      </p:sp>
      <p:pic>
        <p:nvPicPr>
          <p:cNvPr id="4" name="Picture 3" descr="fig02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6235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6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4">
      <a:dk1>
        <a:srgbClr val="000000"/>
      </a:dk1>
      <a:lt1>
        <a:srgbClr val="FFFFFF"/>
      </a:lt1>
      <a:dk2>
        <a:srgbClr val="000000"/>
      </a:dk2>
      <a:lt2>
        <a:srgbClr val="5A3287"/>
      </a:lt2>
      <a:accent1>
        <a:srgbClr val="B2B2B2"/>
      </a:accent1>
      <a:accent2>
        <a:srgbClr val="BFB8E6"/>
      </a:accent2>
      <a:accent3>
        <a:srgbClr val="FFFFFF"/>
      </a:accent3>
      <a:accent4>
        <a:srgbClr val="000000"/>
      </a:accent4>
      <a:accent5>
        <a:srgbClr val="D5D5D5"/>
      </a:accent5>
      <a:accent6>
        <a:srgbClr val="ADA6D0"/>
      </a:accent6>
      <a:hlink>
        <a:srgbClr val="643894"/>
      </a:hlink>
      <a:folHlink>
        <a:srgbClr val="D5D0EC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3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7D46BA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4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643894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3330</TotalTime>
  <Words>3184</Words>
  <Application>Microsoft Macintosh PowerPoint</Application>
  <PresentationFormat>On-screen Show (4:3)</PresentationFormat>
  <Paragraphs>240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Pixel</vt:lpstr>
      <vt:lpstr>Vision and Brain</vt:lpstr>
      <vt:lpstr>Vision and Brain</vt:lpstr>
      <vt:lpstr>Acknowledgments</vt:lpstr>
      <vt:lpstr>Outline (Ch. 3 and Ch. 4) </vt:lpstr>
      <vt:lpstr>Outline (Ch. 3 and Ch. 4) </vt:lpstr>
      <vt:lpstr>Major Division of Human Brain</vt:lpstr>
      <vt:lpstr>Neurons</vt:lpstr>
      <vt:lpstr>Synapses</vt:lpstr>
      <vt:lpstr>Backward retina</vt:lpstr>
      <vt:lpstr>Receptive Fields -Tilting the Retina</vt:lpstr>
      <vt:lpstr>Receptive Fields –Mexican Hat?</vt:lpstr>
      <vt:lpstr>Receptive Fields – Spatial Frequency</vt:lpstr>
      <vt:lpstr>Receptive Fields – Logan’s theorem</vt:lpstr>
      <vt:lpstr>Major Division of Human Brain</vt:lpstr>
      <vt:lpstr>Outline (Ch. 3 and Ch. 4) </vt:lpstr>
      <vt:lpstr>From Retina to Visual Cortex</vt:lpstr>
      <vt:lpstr>The Retina</vt:lpstr>
      <vt:lpstr>Fovea</vt:lpstr>
      <vt:lpstr>Cones and Rods</vt:lpstr>
      <vt:lpstr>Densities of Rods and Cones </vt:lpstr>
      <vt:lpstr>What Does the Eye Not Tell the Brain?</vt:lpstr>
      <vt:lpstr>A Few Interesting Discovery</vt:lpstr>
      <vt:lpstr>From Retina to LGN </vt:lpstr>
      <vt:lpstr>Layers in the LGNs</vt:lpstr>
      <vt:lpstr>From LGN to Striate Cortex (V1)</vt:lpstr>
      <vt:lpstr>From LGN to Striate Cortex (V1)</vt:lpstr>
      <vt:lpstr>From LGN to Striate Cortex (V1)</vt:lpstr>
      <vt:lpstr>From LGN to Striate Cortex (V1)</vt:lpstr>
      <vt:lpstr>From LGN to Striate Cortex (V1)</vt:lpstr>
      <vt:lpstr>From LGN to Striate Cortex (V1)</vt:lpstr>
      <vt:lpstr>From LGN to Striate Cortex (V1)</vt:lpstr>
      <vt:lpstr>Outline (Ch. 3 and Ch. 4) </vt:lpstr>
      <vt:lpstr>Striate Cortex (V1)</vt:lpstr>
      <vt:lpstr>Simple Cells</vt:lpstr>
      <vt:lpstr>Temporal Receptive Cells</vt:lpstr>
      <vt:lpstr>Maps in Primary Visual Cortex (V1)</vt:lpstr>
      <vt:lpstr>Hypercolumns?</vt:lpstr>
      <vt:lpstr>Pictures in Head?</vt:lpstr>
      <vt:lpstr>The Packing Problem</vt:lpstr>
      <vt:lpstr>The Packing Problem</vt:lpstr>
      <vt:lpstr>Outline (Ch. 3 and Ch. 4) </vt:lpstr>
      <vt:lpstr>Secondary Visual Cortex (V2)</vt:lpstr>
      <vt:lpstr>Secondary Visual Cortex (V2)</vt:lpstr>
      <vt:lpstr>Color (and Shape) Cortex</vt:lpstr>
      <vt:lpstr>Motion (and Stereo) Cortex</vt:lpstr>
      <vt:lpstr>Losing Retinotopy</vt:lpstr>
      <vt:lpstr>Inferotemporal Cortex (grandmother cell)</vt:lpstr>
      <vt:lpstr>Outline (Ch. 3 and Ch. 4) </vt:lpstr>
    </vt:vector>
  </TitlesOfParts>
  <Company>The City College of New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Laura’s Presentation</dc:title>
  <dc:creator>CETL</dc:creator>
  <cp:lastModifiedBy>Zhigang Zhu</cp:lastModifiedBy>
  <cp:revision>540</cp:revision>
  <dcterms:created xsi:type="dcterms:W3CDTF">2008-11-17T19:02:03Z</dcterms:created>
  <dcterms:modified xsi:type="dcterms:W3CDTF">2020-08-29T14:59:20Z</dcterms:modified>
</cp:coreProperties>
</file>